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2" r:id="rId2"/>
    <p:sldId id="263" r:id="rId3"/>
    <p:sldId id="271" r:id="rId4"/>
    <p:sldId id="273" r:id="rId5"/>
    <p:sldId id="274" r:id="rId6"/>
    <p:sldId id="277" r:id="rId7"/>
    <p:sldId id="278" r:id="rId8"/>
    <p:sldId id="275" r:id="rId9"/>
    <p:sldId id="279" r:id="rId10"/>
    <p:sldId id="280" r:id="rId11"/>
    <p:sldId id="281" r:id="rId12"/>
    <p:sldId id="282" r:id="rId13"/>
    <p:sldId id="300" r:id="rId14"/>
    <p:sldId id="283" r:id="rId15"/>
    <p:sldId id="284" r:id="rId16"/>
    <p:sldId id="285" r:id="rId17"/>
    <p:sldId id="292" r:id="rId18"/>
    <p:sldId id="287" r:id="rId19"/>
    <p:sldId id="289" r:id="rId20"/>
    <p:sldId id="293" r:id="rId21"/>
    <p:sldId id="288" r:id="rId22"/>
    <p:sldId id="290" r:id="rId23"/>
    <p:sldId id="291" r:id="rId24"/>
    <p:sldId id="294" r:id="rId25"/>
    <p:sldId id="295" r:id="rId26"/>
    <p:sldId id="296" r:id="rId27"/>
    <p:sldId id="297" r:id="rId28"/>
    <p:sldId id="298" r:id="rId29"/>
    <p:sldId id="301" r:id="rId30"/>
    <p:sldId id="267" r:id="rId31"/>
    <p:sldId id="2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D4BB0-D707-49A0-B6E7-8130A364CBD7}" v="166" dt="2022-03-17T22:48:01.968"/>
    <p1510:client id="{35A1A726-70CB-4EA1-B9A6-6AF4E7EE8F00}" v="166" dt="2022-03-18T06:33:35.169"/>
    <p1510:client id="{41C4FD07-91EE-4124-89AA-6D8663900957}" v="1" dt="2022-03-18T03:23:34.666"/>
    <p1510:client id="{478A3A5C-AE5A-4E14-B82A-2997871D6593}" v="199" dt="2022-03-18T03:31:18.912"/>
    <p1510:client id="{5A171E7A-ACFA-467E-BDBA-4E210B5209CC}" v="2651" dt="2022-03-17T22:50:28"/>
    <p1510:client id="{83BF9A8B-3397-419D-B357-E80B6EE26607}" v="2" dt="2022-03-17T19:06:35.261"/>
    <p1510:client id="{A1510E00-B0F4-46D5-B9C4-3B3210BFA96A}" v="75" dt="2022-03-17T20:19:43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678F-38AC-4EA4-A442-9F6BC0E0A31A}" type="datetimeFigureOut">
              <a:t>2022/3/17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F767-DFBF-44F0-946B-14191B08E7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5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extracting MFCCs from the input voice sample, we should then design a way to recognize the speaker based on these voice features.</a:t>
            </a:r>
          </a:p>
          <a:p>
            <a:r>
              <a:rPr lang="en-US" dirty="0"/>
              <a:t>This process can be accomplished by the well-know LBG algorithm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overall workflow of the LBG algorithm is presented in the following figure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/>
              <a:t>To begin with, the algorithm will initialize a single-vector codebook representing the centroid of all training vectors. Then, it will double the size of the codebook by splitting each current codebook $</a:t>
            </a:r>
            <a:r>
              <a:rPr lang="en-US" dirty="0" err="1"/>
              <a:t>cb</a:t>
            </a:r>
            <a:r>
              <a:rPr lang="en-US" dirty="0"/>
              <a:t>_{n}$ according to the equation in the left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In this equation, </a:t>
            </a:r>
            <a:r>
              <a:rPr lang="en-US" dirty="0" err="1"/>
              <a:t>cb</a:t>
            </a:r>
            <a:r>
              <a:rPr lang="en-US" dirty="0"/>
              <a:t>_{n} represent the current codebook and epsilon is a splitting parameter and be set to 0.01 in this project.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Also, small m here is the number of current codebook</a:t>
            </a:r>
          </a:p>
          <a:p>
            <a:endParaRPr lang="en-US" dirty="0"/>
          </a:p>
          <a:p>
            <a:r>
              <a:rPr lang="en-US" dirty="0"/>
              <a:t>After </a:t>
            </a:r>
            <a:r>
              <a:rPr lang="en-US" dirty="0" err="1"/>
              <a:t>spliting</a:t>
            </a:r>
            <a:r>
              <a:rPr lang="en-US" dirty="0"/>
              <a:t> the codebook, we will update the centroid of codebook to create a new set of codebooks. </a:t>
            </a:r>
          </a:p>
          <a:p>
            <a:r>
              <a:rPr lang="en-US" dirty="0"/>
              <a:t>We can see that in each iteration, the size of the codebook will be doubled. The algorithm would repeat this process until the number of codebooks meet our requirement. </a:t>
            </a:r>
          </a:p>
          <a:p>
            <a:r>
              <a:rPr lang="en-US" dirty="0"/>
              <a:t>That is, when small m is less than capital M, the iteration will be terminated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Here M is set to be 8 in this project.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93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Update the centroid of these eight codebook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5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Check the termination condition</a:t>
            </a:r>
          </a:p>
          <a:p>
            <a:r>
              <a:rPr lang="en-US" dirty="0">
                <a:ea typeface="Calibri"/>
                <a:cs typeface="Calibri"/>
              </a:rPr>
              <a:t>And the algorithm will stop</a:t>
            </a:r>
          </a:p>
          <a:p>
            <a:r>
              <a:rPr lang="en-US" dirty="0">
                <a:ea typeface="Calibri"/>
                <a:cs typeface="Calibri"/>
              </a:rPr>
              <a:t>So these eight green dots are the output of the algorithm that represent the codebook we use to recognize the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3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Finally,</a:t>
            </a:r>
          </a:p>
          <a:p>
            <a:r>
              <a:rPr lang="en-US" dirty="0">
                <a:ea typeface="Calibri"/>
                <a:cs typeface="Calibri"/>
              </a:rPr>
              <a:t>We evaluate the performance of our speaker recognition system</a:t>
            </a:r>
          </a:p>
          <a:p>
            <a:r>
              <a:rPr lang="en-US" dirty="0"/>
              <a:t>Each row illustrates the distance from the training sample to each training user.</a:t>
            </a:r>
            <a:endParaRPr lang="en-US" dirty="0">
              <a:cs typeface="Calibri"/>
            </a:endParaRPr>
          </a:p>
          <a:p>
            <a:r>
              <a:rPr lang="zh-CN" altLang="en-US">
                <a:ea typeface="等线"/>
                <a:cs typeface="Calibri"/>
              </a:rPr>
              <a:t>The distance value is measured by </a:t>
            </a:r>
            <a:r>
              <a:rPr lang="zh-CN">
                <a:ea typeface="等线"/>
              </a:rPr>
              <a:t>L_2 norm</a:t>
            </a:r>
          </a:p>
          <a:p>
            <a:r>
              <a:rPr lang="zh-CN" altLang="en-US">
                <a:ea typeface="等线"/>
                <a:cs typeface="Calibri"/>
              </a:rPr>
              <a:t>And the prediction is based on selecting the minimum </a:t>
            </a:r>
            <a:r>
              <a:rPr lang="zh-CN">
                <a:ea typeface="等线"/>
              </a:rPr>
              <a:t>distance </a:t>
            </a:r>
            <a:r>
              <a:rPr lang="zh-CN" altLang="en-US">
                <a:ea typeface="等线"/>
                <a:cs typeface="Calibri"/>
              </a:rPr>
              <a:t>value of each possible speaker's codebook</a:t>
            </a:r>
            <a:endParaRPr lang="zh-CN" altLang="en-US" dirty="0">
              <a:ea typeface="等线"/>
            </a:endParaRPr>
          </a:p>
          <a:p>
            <a:r>
              <a:rPr lang="zh-CN" altLang="en-US">
                <a:ea typeface="等线"/>
                <a:cs typeface="Calibri"/>
              </a:rPr>
              <a:t>We can </a:t>
            </a:r>
            <a:r>
              <a:rPr lang="zh-CN">
                <a:ea typeface="等线"/>
              </a:rPr>
              <a:t>concentrate on the diagonal elements</a:t>
            </a:r>
            <a:r>
              <a:rPr lang="en-US" altLang="zh-CN" dirty="0">
                <a:ea typeface="等线"/>
              </a:rPr>
              <a:t>,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which means the distance value of ground truth user to the prediction user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CN">
                <a:ea typeface="等线"/>
                <a:cs typeface="Calibri"/>
              </a:rPr>
              <a:t>We </a:t>
            </a:r>
            <a:r>
              <a:rPr lang="en-US" altLang="zh-CN" dirty="0">
                <a:ea typeface="等线"/>
                <a:cs typeface="Calibri"/>
              </a:rPr>
              <a:t>can</a:t>
            </a:r>
            <a:r>
              <a:rPr lang="zh-CN">
                <a:ea typeface="等线"/>
                <a:cs typeface="Calibri"/>
              </a:rPr>
              <a:t> s</a:t>
            </a:r>
            <a:r>
              <a:rPr lang="en-US" altLang="zh-CN" dirty="0" err="1">
                <a:ea typeface="等线"/>
                <a:cs typeface="Calibri"/>
              </a:rPr>
              <a:t>ee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US" altLang="zh-CN" dirty="0">
                <a:ea typeface="等线"/>
                <a:cs typeface="Calibri"/>
              </a:rPr>
              <a:t>that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US" altLang="zh-CN" dirty="0">
                <a:ea typeface="等线"/>
                <a:cs typeface="Calibri"/>
              </a:rPr>
              <a:t>our</a:t>
            </a:r>
            <a:r>
              <a:rPr lang="zh-CN" altLang="en-US">
                <a:ea typeface="等线"/>
                <a:cs typeface="Calibri"/>
              </a:rPr>
              <a:t> system correctly recognize all of the speaker in the training set</a:t>
            </a:r>
            <a:endParaRPr lang="zh-CN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29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Following the same set up</a:t>
            </a:r>
          </a:p>
          <a:p>
            <a:r>
              <a:rPr lang="en-US" dirty="0">
                <a:cs typeface="Calibri"/>
              </a:rPr>
              <a:t>We now evaluate our system with the testing data</a:t>
            </a:r>
          </a:p>
          <a:p>
            <a:r>
              <a:rPr lang="en-US" dirty="0">
                <a:cs typeface="Calibri"/>
              </a:rPr>
              <a:t>We can see that our system can still have 100% accuracy on the testing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Next, we add two voice sample from two of our teammate</a:t>
            </a:r>
          </a:p>
          <a:p>
            <a:r>
              <a:rPr lang="en-US" dirty="0">
                <a:cs typeface="Calibri"/>
              </a:rPr>
              <a:t>They are labeled as s12 and s13</a:t>
            </a:r>
          </a:p>
          <a:p>
            <a:r>
              <a:rPr lang="en-US" dirty="0">
                <a:cs typeface="Calibri"/>
              </a:rPr>
              <a:t>We can see that even with the new users</a:t>
            </a:r>
          </a:p>
          <a:p>
            <a:r>
              <a:rPr lang="en-US" dirty="0">
                <a:cs typeface="Calibri"/>
              </a:rPr>
              <a:t>Our system can still remain 100% accuracy</a:t>
            </a:r>
          </a:p>
          <a:p>
            <a:r>
              <a:rPr lang="zh-CN" altLang="en-US">
                <a:ea typeface="等线"/>
                <a:cs typeface="Calibri"/>
              </a:rPr>
              <a:t>However, </a:t>
            </a:r>
            <a:r>
              <a:rPr lang="zh-CN">
                <a:ea typeface="等线"/>
              </a:rPr>
              <a:t>since the number of new users is limited in our experiment, </a:t>
            </a:r>
            <a:endParaRPr lang="zh-CN" altLang="en-US">
              <a:ea typeface="等线"/>
            </a:endParaRPr>
          </a:p>
          <a:p>
            <a:r>
              <a:rPr lang="zh-CN">
                <a:ea typeface="等线"/>
              </a:rPr>
              <a:t>we can only conclude that the performance of our system can preserve robustness to new users when the number of total users remains 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have also test the performance when the new user s13 saying different phrase</a:t>
            </a:r>
          </a:p>
          <a:p>
            <a:r>
              <a:rPr lang="en-US" dirty="0">
                <a:cs typeface="Calibri"/>
              </a:rPr>
              <a:t>This table shows the prediction result when s13 saying Yes in English instead of zero</a:t>
            </a:r>
          </a:p>
          <a:p>
            <a:r>
              <a:rPr lang="en-US" dirty="0">
                <a:cs typeface="Calibri"/>
              </a:rPr>
              <a:t>We can see that even though the user s13 can be recognized,</a:t>
            </a:r>
          </a:p>
          <a:p>
            <a:r>
              <a:rPr lang="en-US" dirty="0">
                <a:cs typeface="Calibri"/>
              </a:rPr>
              <a:t>The performance of other users are being affected</a:t>
            </a:r>
          </a:p>
          <a:p>
            <a:r>
              <a:rPr lang="en-US" dirty="0">
                <a:cs typeface="Calibri"/>
              </a:rPr>
              <a:t>For </a:t>
            </a:r>
            <a:r>
              <a:rPr lang="en-US" dirty="0" err="1">
                <a:cs typeface="Calibri"/>
              </a:rPr>
              <a:t>exaple</a:t>
            </a:r>
            <a:r>
              <a:rPr lang="en-US" dirty="0">
                <a:cs typeface="Calibri"/>
              </a:rPr>
              <a:t>, we </a:t>
            </a:r>
            <a:r>
              <a:rPr lang="en-US" dirty="0" err="1">
                <a:cs typeface="Calibri"/>
              </a:rPr>
              <a:t>mispredict</a:t>
            </a:r>
            <a:r>
              <a:rPr lang="en-US" dirty="0">
                <a:cs typeface="Calibri"/>
              </a:rPr>
              <a:t> ground truth user s5 to s7</a:t>
            </a:r>
          </a:p>
          <a:p>
            <a:r>
              <a:rPr lang="en-US" dirty="0">
                <a:cs typeface="Calibri"/>
              </a:rPr>
              <a:t>And we are on the edge of misprediction for user s1 and s7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Other than </a:t>
            </a:r>
            <a:r>
              <a:rPr lang="en-US" dirty="0" err="1">
                <a:cs typeface="Calibri"/>
              </a:rPr>
              <a:t>english</a:t>
            </a:r>
            <a:r>
              <a:rPr lang="en-US" dirty="0">
                <a:cs typeface="Calibri"/>
              </a:rPr>
              <a:t>, we also test the phrase in </a:t>
            </a:r>
            <a:r>
              <a:rPr lang="en-US" dirty="0" err="1">
                <a:cs typeface="Calibri"/>
              </a:rPr>
              <a:t>japaness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chinese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Their result is similar</a:t>
            </a:r>
          </a:p>
          <a:p>
            <a:r>
              <a:rPr lang="en-US" dirty="0">
                <a:cs typeface="Calibri"/>
              </a:rPr>
              <a:t>We can still detect the user s13 with distance of 0.0362 and 0.0289</a:t>
            </a:r>
          </a:p>
          <a:p>
            <a:r>
              <a:rPr lang="en-US" dirty="0">
                <a:cs typeface="Calibri"/>
              </a:rPr>
              <a:t>But the performance of other users are being affected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Finally, we perform an ablation study on our system by removing the </a:t>
            </a:r>
            <a:r>
              <a:rPr lang="en-US" dirty="0"/>
              <a:t>pre-emphasis function block. </a:t>
            </a:r>
          </a:p>
          <a:p>
            <a:r>
              <a:rPr lang="en-US" dirty="0"/>
              <a:t>As we can see from the table, </a:t>
            </a:r>
            <a:endParaRPr lang="en-US" dirty="0">
              <a:cs typeface="Calibri"/>
            </a:endParaRPr>
          </a:p>
          <a:p>
            <a:r>
              <a:rPr lang="en-US" dirty="0"/>
              <a:t>the model miss classifies user 1 as user 4. </a:t>
            </a:r>
          </a:p>
          <a:p>
            <a:r>
              <a:rPr lang="en-US" dirty="0"/>
              <a:t>Furthermore, if we move along the elements in this table 5 and compare with the corresponding entries in the previous table with pre emphasis</a:t>
            </a:r>
            <a:endParaRPr lang="en-US" dirty="0">
              <a:cs typeface="Calibri"/>
            </a:endParaRPr>
          </a:p>
          <a:p>
            <a:r>
              <a:rPr lang="en-US" dirty="0"/>
              <a:t>the distance gaps in the entries of table 5 are small.</a:t>
            </a:r>
            <a:endParaRPr lang="en-US" dirty="0">
              <a:cs typeface="Calibri"/>
            </a:endParaRPr>
          </a:p>
          <a:p>
            <a:r>
              <a:rPr lang="en-US" dirty="0"/>
              <a:t>That is, we can strengthen the confident levels of the predictions using the pre-emphasis block.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19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summary, our conclusion of this project is that</a:t>
            </a:r>
          </a:p>
          <a:p>
            <a:r>
              <a:rPr lang="en-US" dirty="0">
                <a:cs typeface="Calibri"/>
              </a:rPr>
              <a:t>We </a:t>
            </a:r>
            <a:r>
              <a:rPr lang="en-US" dirty="0"/>
              <a:t>explored the concurrent use of Digital Signal Processing and pattern recognition in identifying the user of a given voice sample.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also illustrate that our system can perform accurate speaker recognition with minimal set of training data</a:t>
            </a:r>
          </a:p>
          <a:p>
            <a:r>
              <a:rPr lang="en-US" dirty="0">
                <a:cs typeface="Calibri"/>
              </a:rPr>
              <a:t>However, in order to make our system more accurate and expand our system to a more </a:t>
            </a:r>
            <a:r>
              <a:rPr lang="en-US" dirty="0" err="1">
                <a:cs typeface="Calibri"/>
              </a:rPr>
              <a:t>challeging</a:t>
            </a:r>
            <a:r>
              <a:rPr lang="en-US" dirty="0">
                <a:cs typeface="Calibri"/>
              </a:rPr>
              <a:t> setting</a:t>
            </a:r>
          </a:p>
          <a:p>
            <a:r>
              <a:rPr lang="en-US" dirty="0">
                <a:cs typeface="Calibri"/>
              </a:rPr>
              <a:t>We need more related training data </a:t>
            </a:r>
          </a:p>
          <a:p>
            <a:r>
              <a:rPr lang="en-US" dirty="0">
                <a:cs typeface="Calibri"/>
              </a:rPr>
              <a:t>and the performance will be better when considering state of the art machine learning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2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We now show the visualization of LBG algorithm's executing process</a:t>
            </a:r>
          </a:p>
          <a:p>
            <a:r>
              <a:rPr lang="en-US" dirty="0">
                <a:ea typeface="Calibri"/>
                <a:cs typeface="Calibri"/>
              </a:rPr>
              <a:t>On the right figure</a:t>
            </a:r>
          </a:p>
          <a:p>
            <a:r>
              <a:rPr lang="en-US" dirty="0">
                <a:ea typeface="Calibri"/>
                <a:cs typeface="Calibri"/>
              </a:rPr>
              <a:t>Black dot represent the extracted features</a:t>
            </a:r>
          </a:p>
          <a:p>
            <a:r>
              <a:rPr lang="en-US" dirty="0">
                <a:ea typeface="Calibri"/>
                <a:cs typeface="Calibri"/>
              </a:rPr>
              <a:t>We only select two dimension of the feature as an example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So the algorithm will first initialize with a single codebook</a:t>
            </a:r>
          </a:p>
          <a:p>
            <a:r>
              <a:rPr lang="en-US" dirty="0">
                <a:ea typeface="Calibri"/>
                <a:cs typeface="Calibri"/>
              </a:rPr>
              <a:t>Here you can see from the figure that green dot is the current codebook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Then, the algorithm will double the current code by </a:t>
            </a:r>
            <a:r>
              <a:rPr lang="en-US" dirty="0"/>
              <a:t>splitting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As the figure shows </a:t>
            </a:r>
          </a:p>
          <a:p>
            <a:r>
              <a:rPr lang="en-US" dirty="0">
                <a:ea typeface="Calibri"/>
                <a:cs typeface="Calibri"/>
              </a:rPr>
              <a:t>there are two green dots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4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Next the algorithm will update the centroid of each codebook</a:t>
            </a:r>
          </a:p>
          <a:p>
            <a:r>
              <a:rPr lang="en-US" dirty="0">
                <a:ea typeface="Calibri"/>
                <a:cs typeface="Calibri"/>
              </a:rPr>
              <a:t>As the figure shows</a:t>
            </a:r>
          </a:p>
          <a:p>
            <a:r>
              <a:rPr lang="en-US" dirty="0">
                <a:ea typeface="Calibri"/>
                <a:cs typeface="Calibri"/>
              </a:rPr>
              <a:t>The green dots are now moved to the center of each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5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Next the algorithm will check if current size of codebook has meet the requirement</a:t>
            </a:r>
          </a:p>
          <a:p>
            <a:r>
              <a:rPr lang="en-US" dirty="0">
                <a:ea typeface="Calibri"/>
                <a:cs typeface="Calibri"/>
              </a:rPr>
              <a:t>Because we only have two codebook now and is less than eight codebook</a:t>
            </a:r>
          </a:p>
          <a:p>
            <a:r>
              <a:rPr lang="en-US" dirty="0">
                <a:ea typeface="Calibri"/>
                <a:cs typeface="Calibri"/>
              </a:rPr>
              <a:t>The iteration will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iteration, we again double the codebook by splitting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And then update the centroid of each codebook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Check the condition and then proceed to another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the final iteration</a:t>
            </a:r>
          </a:p>
          <a:p>
            <a:r>
              <a:rPr lang="en-US" dirty="0">
                <a:ea typeface="Calibri"/>
                <a:cs typeface="Calibri"/>
              </a:rPr>
              <a:t>We can see that we has eight green dots after </a:t>
            </a:r>
            <a:r>
              <a:rPr lang="en-US" dirty="0"/>
              <a:t>splitting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CF767-DFBF-44F0-946B-14191B08E793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1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5AFC-B903-4F6A-BC20-9EB4404F5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2D9CB-6966-4A0B-B19F-808D6F056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CC73-9FC8-4107-86DF-B5681DD8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9E8EA-402C-4901-AAE9-5F632DAB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E52C-D391-4D7E-BC82-CCB5DB96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78E4-810C-4845-BD80-447495D6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A2989-96DE-4D2A-A4D7-FC3B2032F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5939-03BB-4FFF-BCC5-6A00F30E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C834-7CE8-4EEC-B2FB-4137C503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5E13C-3251-4653-ABAA-E0BA5E3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6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D2313-5205-48E5-952F-0226B8E65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A4F86-1A41-4D45-89E5-4C4568392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43C5C-6348-4F95-99D5-E3A22735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C2D6C-4C11-4E74-AC35-C719C711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FFD3E-2CA4-4963-981B-58F779A0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5AB8-D0F8-45A9-982C-CCAC9E8B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B120-0B79-4D7F-A9C0-05ADEF86D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8C36F-6523-4C29-8DCC-0DA6308D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6908-9FF4-433F-9452-10387BCC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63B37-DD3E-4BCA-B29F-A1890BCB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0897-AAB2-443F-AC6E-9507BF7E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AC91E-510B-4FC8-9989-6A1C46BE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B1AED-3918-4989-B01E-ECA1F310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F510-964F-4C2C-A11A-840C9758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1876F-18D5-41AA-928C-94D96025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4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EF3D-F55D-40AB-8CC1-AD729D5F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765C-ECDF-4A4D-B4BB-7B7EAD30C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5626-1053-4783-B395-F571549BF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75558-A913-48C6-A5D3-8FD3C2D3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072E9-022F-4E3C-8757-B9920FB1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C29E4-430D-44BF-B2C9-9C9229D7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1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EC1C-F9D5-4D5A-93B6-B9067458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0C8A-EE4C-4DAC-A1D2-E4EB3AC54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A492D-E617-47A9-8D88-31DD6A290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EC26-F5DF-47EC-9DC2-548674044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3C49E-D988-4C7D-B3BF-765EC895E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2B9ED-8571-4E56-A344-A2BDCFA2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5ED93-FCF5-4313-A14E-A767CE53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B971D-3C64-4C10-B8FE-F32091A1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2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3017-3CB9-4C74-89F5-0A2A1DF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A8843-A4DE-453E-BFED-6D244A7F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00EE2-26F1-48C6-BFD1-DA12F945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96663-4C8B-4945-9B62-E3324B40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96575-1100-471A-96E4-63B63BBC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4A923-FA10-48A1-B005-9F62E26B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8B63F-14B3-4600-86B7-109B3720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DAFC-7EB9-4721-BCF1-05B743C4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A55B-84CD-41F0-9DB0-1F19FA8E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7C709-6615-4668-BD30-AC948DF31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7F49E-C982-4374-A68B-C0865584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71C1-2559-492F-A3BD-49808097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FEB2A-4EAC-4A9D-BF9C-E68CD0A5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94EC-7427-4749-913C-17974D5E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8DA5A-DD41-4DE9-A9C6-4DB521275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16E4-55A2-42FD-A85F-F56D2C95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BC517-451D-45A9-86F3-6CD11366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FF48F-81F3-446B-A38E-74806ABC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11BB4-4279-4066-ADBF-C4B8B6E0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7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A36F9-D339-494D-BF70-D477B65A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ADF15-7C3D-4E32-B6F0-69C4B1AAE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AF12-958F-4DBE-A9BD-28FAC770C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F8AB2-B5B1-42B3-A725-0D7E18692ED7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9F5C9-B03D-4368-949B-C9C24C478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C66F-E85C-4E50-AA98-75243F0EA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BF19A-4A0F-4F0F-9EF0-7DDAEC14D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8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763AA0B-17FE-4A5C-9C1C-AED4F957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68"/>
            <a:ext cx="12192000" cy="693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492F6-5EC0-4486-B73D-036FE2E5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07254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  <a:t>Speaker Recognition System</a:t>
            </a:r>
            <a:br>
              <a:rPr lang="en-US" sz="6000" b="0" i="0" u="none" strike="noStrike">
                <a:solidFill>
                  <a:schemeClr val="bg1">
                    <a:lumMod val="85000"/>
                  </a:schemeClr>
                </a:solidFill>
                <a:effectLst/>
                <a:latin typeface="+mn-lt"/>
              </a:rPr>
            </a:br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+mn-lt"/>
              </a:rPr>
              <a:t>EEC 201</a:t>
            </a:r>
            <a:br>
              <a:rPr lang="en-US" b="0">
                <a:effectLst/>
              </a:rPr>
            </a:b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96902-C83E-45D2-88BF-E367532468BA}"/>
              </a:ext>
            </a:extLst>
          </p:cNvPr>
          <p:cNvSpPr txBox="1"/>
          <p:nvPr/>
        </p:nvSpPr>
        <p:spPr>
          <a:xfrm>
            <a:off x="4517795" y="4779389"/>
            <a:ext cx="610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>
                <a:solidFill>
                  <a:schemeClr val="bg1">
                    <a:lumMod val="65000"/>
                  </a:schemeClr>
                </a:solidFill>
                <a:effectLst/>
              </a:rPr>
              <a:t>Team: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3600" b="0" i="0" u="none" strike="noStrike">
                <a:solidFill>
                  <a:schemeClr val="bg1">
                    <a:lumMod val="65000"/>
                  </a:schemeClr>
                </a:solidFill>
                <a:effectLst/>
              </a:rPr>
              <a:t>l </a:t>
            </a:r>
            <a:r>
              <a:rPr lang="en-US" sz="360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3600" b="0" i="0" u="none" strike="noStrike">
                <a:solidFill>
                  <a:schemeClr val="bg1">
                    <a:lumMod val="65000"/>
                  </a:schemeClr>
                </a:solidFill>
                <a:effectLst/>
              </a:rPr>
              <a:t>irado</a:t>
            </a:r>
            <a:endParaRPr lang="en-US" sz="3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2"/>
    </mc:Choice>
    <mc:Fallback xmlns="">
      <p:transition spd="slow" advTm="124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DSP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Frame Blocking and Windowing 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61F030-B270-4060-A42C-B106E6E6C2C7}"/>
                  </a:ext>
                </a:extLst>
              </p:cNvPr>
              <p:cNvSpPr txBox="1"/>
              <p:nvPr/>
            </p:nvSpPr>
            <p:spPr>
              <a:xfrm>
                <a:off x="1030653" y="2332108"/>
                <a:ext cx="11434713" cy="348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In many applications related to voice, processing after the arrival of the complete signal carries no importance.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Instead of processing </a:t>
                </a:r>
                <a:r>
                  <a:rPr lang="en-US" sz="2000">
                    <a:latin typeface="LinLibertineT"/>
                  </a:rPr>
                  <a:t>the complete signal at once </a:t>
                </a:r>
                <a:r>
                  <a:rPr lang="en-US" sz="2000" b="0" i="0" u="none" strike="noStrike" baseline="0">
                    <a:latin typeface="LinLibertineT"/>
                  </a:rPr>
                  <a:t>we split the signal into overlapping frames</a:t>
                </a:r>
                <a:r>
                  <a:rPr lang="en-US" sz="2000">
                    <a:latin typeface="LinLibertineT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For a given short time period, frequencies of a signal have a stationary property.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We can accurately approximate the Fourier representation of the signal.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We represent one frame by (</a:t>
                </a:r>
                <a:r>
                  <a:rPr lang="en-US" sz="2000" b="0" i="0" u="none" strike="noStrike" baseline="0">
                    <a:latin typeface="LibertineMathMI"/>
                  </a:rPr>
                  <a:t>𝑁</a:t>
                </a:r>
                <a:r>
                  <a:rPr lang="en-US" sz="2000" b="0" i="0" u="none" strike="noStrike" baseline="0">
                    <a:latin typeface="LinLibertineT"/>
                  </a:rPr>
                  <a:t>) 256 samples and the number of overlapping samples to (</a:t>
                </a:r>
                <a:r>
                  <a:rPr lang="en-US" sz="2000" b="0" i="0" u="none" strike="noStrike" baseline="0">
                    <a:latin typeface="LibertineMathMI"/>
                  </a:rPr>
                  <a:t>𝑀</a:t>
                </a:r>
                <a:r>
                  <a:rPr lang="en-US" sz="2000" b="0" i="0" u="none" strike="noStrike" baseline="0">
                    <a:latin typeface="LinLibertineT"/>
                  </a:rPr>
                  <a:t>) 100.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>
                    <a:latin typeface="LinLibertineT"/>
                  </a:rPr>
                  <a:t>We apply a window on top of each frame.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LinLibertineT"/>
                  </a:rPr>
                  <a:t>W</a:t>
                </a:r>
                <a:r>
                  <a:rPr lang="en-US" sz="2000" b="0" i="0" u="none" strike="noStrike" baseline="0">
                    <a:latin typeface="LinLibertineT"/>
                  </a:rPr>
                  <a:t>indowing helps to mitigate any spectral leakage.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LinLibertineT"/>
                  </a:rPr>
                  <a:t>Hamming window - </a:t>
                </a:r>
                <a:endParaRPr lang="en-US" sz="2000" b="0" i="0" u="none" strike="noStrike" baseline="0">
                  <a:latin typeface="LinLibertine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=0.54−0.46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61F030-B270-4060-A42C-B106E6E6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53" y="2332108"/>
                <a:ext cx="11434713" cy="3484672"/>
              </a:xfrm>
              <a:prstGeom prst="rect">
                <a:avLst/>
              </a:prstGeom>
              <a:blipFill>
                <a:blip r:embed="rId2"/>
                <a:stretch>
                  <a:fillRect l="-480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86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DSP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FFT and PSD  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8ED3E-DB8E-4074-BC86-795F3FBD58A7}"/>
                  </a:ext>
                </a:extLst>
              </p:cNvPr>
              <p:cNvSpPr txBox="1"/>
              <p:nvPr/>
            </p:nvSpPr>
            <p:spPr>
              <a:xfrm>
                <a:off x="4242062" y="3382987"/>
                <a:ext cx="23993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𝑓𝑟𝑎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F8ED3E-DB8E-4074-BC86-795F3FBD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62" y="3382987"/>
                <a:ext cx="23993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075E01-393E-477E-8C84-F2091DCE1522}"/>
              </a:ext>
            </a:extLst>
          </p:cNvPr>
          <p:cNvSpPr txBox="1"/>
          <p:nvPr/>
        </p:nvSpPr>
        <p:spPr>
          <a:xfrm>
            <a:off x="1156851" y="4801524"/>
            <a:ext cx="102095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>
                <a:latin typeface="LinLibertineT"/>
              </a:rPr>
              <a:t>Take Fourier Transform (FT) of each frame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>
                <a:latin typeface="LinLibertineT"/>
              </a:rPr>
              <a:t>We can use the Fast Fourier Transform (FFT)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LinLibertineT"/>
              </a:rPr>
              <a:t>FT </a:t>
            </a:r>
            <a:r>
              <a:rPr lang="en-US" sz="2000" b="0" i="0" u="none" strike="noStrike" baseline="0">
                <a:latin typeface="LinLibertineT"/>
              </a:rPr>
              <a:t> provides the frequency domain representation but power spectral density (PSD) as it provides better and deterministic characteristics than FT.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4537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DSP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Mel Frequency Wrapping and </a:t>
            </a:r>
            <a:r>
              <a:rPr lang="en-US" altLang="zh-CN" sz="3000" err="1">
                <a:solidFill>
                  <a:schemeClr val="bg1"/>
                </a:solidFill>
                <a:ea typeface="等线 Light"/>
                <a:cs typeface="Calibri Light" panose="020F0302020204030204"/>
              </a:rPr>
              <a:t>Cepstrum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 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AED21-65F5-4019-BA3C-F9CD3E586C3F}"/>
              </a:ext>
            </a:extLst>
          </p:cNvPr>
          <p:cNvSpPr txBox="1"/>
          <p:nvPr/>
        </p:nvSpPr>
        <p:spPr>
          <a:xfrm>
            <a:off x="1327709" y="3238683"/>
            <a:ext cx="102095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LinLibertineT"/>
              </a:rPr>
              <a:t>The mechanism of human ear can be model using Mel model</a:t>
            </a:r>
            <a:endParaRPr lang="en-US" sz="2000" b="0" i="0" u="none" strike="noStrike" baseline="0">
              <a:latin typeface="LinLibertine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>
                <a:latin typeface="LinLibertineT"/>
              </a:rPr>
              <a:t>Once we know about the frequencies that contains the most power, convert it to the Mel domain using filter banks.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LinLibertineT"/>
              </a:rPr>
              <a:t>Apply Discrete Cosine Transform ( DCT) on the results and obtain </a:t>
            </a:r>
            <a:r>
              <a:rPr lang="en-US" sz="2000" err="1">
                <a:latin typeface="LinLibertineT"/>
              </a:rPr>
              <a:t>cepstrum</a:t>
            </a:r>
            <a:r>
              <a:rPr lang="en-US" sz="2000">
                <a:latin typeface="LinLibertineT"/>
              </a:rPr>
              <a:t> ( a list of coefficients.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The crucial information is embedded in 2 – 13 </a:t>
            </a:r>
            <a:r>
              <a:rPr lang="en-US" sz="2000" err="1"/>
              <a:t>th</a:t>
            </a:r>
            <a:r>
              <a:rPr lang="en-US" sz="2000"/>
              <a:t> coefficients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Extract above coefficients and these will be robust representation of the voice segments and we call it the feature vector.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45023-072A-49D2-8B2A-759EBED43FD1}"/>
                  </a:ext>
                </a:extLst>
              </p:cNvPr>
              <p:cNvSpPr txBox="1"/>
              <p:nvPr/>
            </p:nvSpPr>
            <p:spPr>
              <a:xfrm>
                <a:off x="4298622" y="2181360"/>
                <a:ext cx="259090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=2595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700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45023-072A-49D2-8B2A-759EBED4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2" y="2181360"/>
                <a:ext cx="2590902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53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50B5324A-E2CA-43E3-B33A-2331DC923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0152" y="1691761"/>
            <a:ext cx="5081994" cy="5164823"/>
          </a:xfrm>
        </p:spPr>
      </p:pic>
      <p:pic>
        <p:nvPicPr>
          <p:cNvPr id="11" name="Picture 1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536CDA5F-C049-490B-8F70-0AD6DAD0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77" y="2667000"/>
            <a:ext cx="1590675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C303FE-2B0E-475F-B656-BEDE66E18437}"/>
              </a:ext>
            </a:extLst>
          </p:cNvPr>
          <p:cNvCxnSpPr/>
          <p:nvPr/>
        </p:nvCxnSpPr>
        <p:spPr>
          <a:xfrm flipH="1">
            <a:off x="4153930" y="2858528"/>
            <a:ext cx="805248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52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262990-EA00-4271-B5F0-44912183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50" y="2335382"/>
            <a:ext cx="4938112" cy="3886759"/>
          </a:xfrm>
          <a:prstGeom prst="rect">
            <a:avLst/>
          </a:prstGeom>
        </p:spPr>
      </p:pic>
      <p:pic>
        <p:nvPicPr>
          <p:cNvPr id="17" name="Picture 21" descr="Diagram&#10;&#10;Description automatically generated">
            <a:extLst>
              <a:ext uri="{FF2B5EF4-FFF2-40B4-BE49-F238E27FC236}">
                <a16:creationId xmlns:a16="http://schemas.microsoft.com/office/drawing/2014/main" id="{1242C079-9BD6-4F2F-B8BC-E54982B6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483" y="1927574"/>
            <a:ext cx="4939464" cy="4929058"/>
          </a:xfrm>
        </p:spPr>
      </p:pic>
    </p:spTree>
    <p:extLst>
      <p:ext uri="{BB962C8B-B14F-4D97-AF65-F5344CB8AC3E}">
        <p14:creationId xmlns:p14="http://schemas.microsoft.com/office/powerpoint/2010/main" val="410063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47B1129-7D57-4A47-8AD7-7984750D3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178" y="1878177"/>
            <a:ext cx="4933079" cy="4975301"/>
          </a:xfr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2DD7E03-A6DB-45B0-99CC-231B8160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248" y="2320305"/>
            <a:ext cx="4944067" cy="39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BBA420C-2EC0-4503-A088-FB025290E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9842" y="2353951"/>
            <a:ext cx="4925520" cy="3849283"/>
          </a:xfrm>
        </p:spPr>
      </p:pic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8B90D462-D54C-4C98-A4B9-48BD6AB7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946667"/>
            <a:ext cx="4938110" cy="4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BBA420C-2EC0-4503-A088-FB025290E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9842" y="2362709"/>
            <a:ext cx="4925521" cy="3831766"/>
          </a:xfr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DFC4799-6B79-4C3D-BD3B-604A000B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918640"/>
            <a:ext cx="4935657" cy="49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4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47B1129-7D57-4A47-8AD7-7984750D3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178" y="1886935"/>
            <a:ext cx="4933080" cy="4966543"/>
          </a:xfr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C83453D-2DC2-403C-AA41-C117C48C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54" y="2414676"/>
            <a:ext cx="4929352" cy="3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5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8B90D462-D54C-4C98-A4B9-48BD6AB7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946667"/>
            <a:ext cx="4938110" cy="4907679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EBE1B0E-7AA6-400B-A288-B55612B06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9842" y="2441887"/>
            <a:ext cx="4962306" cy="3912694"/>
          </a:xfrm>
        </p:spPr>
      </p:pic>
    </p:spTree>
    <p:extLst>
      <p:ext uri="{BB962C8B-B14F-4D97-AF65-F5344CB8AC3E}">
        <p14:creationId xmlns:p14="http://schemas.microsoft.com/office/powerpoint/2010/main" val="74251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F34D2-F02C-4198-BCBF-E94E37A1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 i="0" u="none" strike="noStrike">
                <a:solidFill>
                  <a:schemeClr val="bg1"/>
                </a:solidFill>
                <a:effectLst/>
                <a:latin typeface="+mn-lt"/>
              </a:rPr>
              <a:t>Outline</a:t>
            </a:r>
            <a:endParaRPr lang="en-US" sz="4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2523-5194-4F66-BCD4-942719C9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640657"/>
          </a:xfrm>
        </p:spPr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Introduction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Motivation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Methodology</a:t>
            </a:r>
            <a:endParaRPr lang="en-US" sz="2000" b="0">
              <a:effectLst/>
              <a:latin typeface="+mj-lt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Training / testing phase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DSP aspects</a:t>
            </a:r>
            <a:endParaRPr lang="en-US" sz="1600" b="0">
              <a:effectLst/>
              <a:latin typeface="+mj-lt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Pattern recognition aspects</a:t>
            </a:r>
            <a:endParaRPr lang="en-US" sz="1600" b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Evaluation and Results</a:t>
            </a:r>
            <a:endParaRPr lang="en-US" sz="1600" b="0">
              <a:effectLst/>
              <a:latin typeface="+mj-lt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Datasets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Training/Testing accuracies</a:t>
            </a:r>
            <a:endParaRPr lang="en-US" sz="1600" b="0">
              <a:effectLst/>
              <a:latin typeface="+mj-lt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+mj-lt"/>
              </a:rPr>
              <a:t>Introduction of new users to the system</a:t>
            </a:r>
            <a:endParaRPr lang="en-US" sz="1600" b="0">
              <a:effectLst/>
              <a:latin typeface="+mj-lt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effectLst/>
                <a:latin typeface="+mj-lt"/>
              </a:rPr>
              <a:t>Robustness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i="0" u="none" strike="noStrike">
                <a:effectLst/>
                <a:latin typeface="+mj-lt"/>
              </a:rPr>
              <a:t>Ablation study</a:t>
            </a:r>
            <a:endParaRPr lang="en-US" sz="1600" b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Discussion</a:t>
            </a:r>
            <a:endParaRPr lang="en-US" sz="2000" b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000" b="0" i="0" u="none" strike="noStrike">
                <a:effectLst/>
                <a:latin typeface="+mj-lt"/>
              </a:rPr>
              <a:t>Conclusion</a:t>
            </a:r>
            <a:br>
              <a:rPr lang="en-US" sz="1500"/>
            </a:b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4433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"/>
    </mc:Choice>
    <mc:Fallback xmlns="">
      <p:transition spd="slow" advTm="92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EBE1B0E-7AA6-400B-A288-B55612B06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9842" y="2336784"/>
            <a:ext cx="4927271" cy="3868901"/>
          </a:xfr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638D9A2-5086-4309-9E3D-87F1B1F3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918640"/>
            <a:ext cx="4935657" cy="49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47B1129-7D57-4A47-8AD7-7984750D3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178" y="1886935"/>
            <a:ext cx="4933080" cy="4966543"/>
          </a:xfr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16803AC-E4F2-499F-B9C6-21B1C15A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255" y="2324159"/>
            <a:ext cx="4937409" cy="3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8B90D462-D54C-4C98-A4B9-48BD6AB7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946667"/>
            <a:ext cx="4938110" cy="4907679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1C2B2D1-420A-4876-882C-038D6DA13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0477" y="2347502"/>
            <a:ext cx="4936512" cy="3846064"/>
          </a:xfrm>
        </p:spPr>
      </p:pic>
    </p:spTree>
    <p:extLst>
      <p:ext uri="{BB962C8B-B14F-4D97-AF65-F5344CB8AC3E}">
        <p14:creationId xmlns:p14="http://schemas.microsoft.com/office/powerpoint/2010/main" val="125155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Feature Matching</a:t>
            </a:r>
            <a:r>
              <a:rPr lang="en-US" sz="300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&gt; LBG Algorithm</a:t>
            </a:r>
            <a:endParaRPr lang="zh-CN" altLang="en-US" sz="300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1C2B2D1-420A-4876-882C-038D6DA13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0477" y="2224881"/>
            <a:ext cx="4936512" cy="3854823"/>
          </a:xfr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A5ED659-9179-4F0C-B689-68F81ABB9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970752"/>
            <a:ext cx="4938460" cy="49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4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Evaluation on Training Data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C9335F0-E1F4-42C2-A9E8-8FF79EB00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9" y="2261613"/>
            <a:ext cx="12192217" cy="4600464"/>
          </a:xfrm>
        </p:spPr>
      </p:pic>
    </p:spTree>
    <p:extLst>
      <p:ext uri="{BB962C8B-B14F-4D97-AF65-F5344CB8AC3E}">
        <p14:creationId xmlns:p14="http://schemas.microsoft.com/office/powerpoint/2010/main" val="313925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Evaluation on Testing Data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10B3D6C-098E-4CB2-AC4C-5EEBD5F47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1" y="2630679"/>
            <a:ext cx="12183898" cy="4230194"/>
          </a:xfrm>
        </p:spPr>
      </p:pic>
    </p:spTree>
    <p:extLst>
      <p:ext uri="{BB962C8B-B14F-4D97-AF65-F5344CB8AC3E}">
        <p14:creationId xmlns:p14="http://schemas.microsoft.com/office/powerpoint/2010/main" val="165097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Evaluation on Introducing New Users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6E07CFB-4ADF-4119-ACF7-D796C772E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671" y="2785904"/>
            <a:ext cx="12200539" cy="4073196"/>
          </a:xfrm>
        </p:spPr>
      </p:pic>
    </p:spTree>
    <p:extLst>
      <p:ext uri="{BB962C8B-B14F-4D97-AF65-F5344CB8AC3E}">
        <p14:creationId xmlns:p14="http://schemas.microsoft.com/office/powerpoint/2010/main" val="390503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Evaluation on Different Phrases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F9C66-9E1A-49FA-A8F3-77ABAB17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9072"/>
            <a:ext cx="10515600" cy="15223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zh-CN" altLang="en-US">
                <a:ea typeface="等线"/>
                <a:cs typeface="Calibri"/>
              </a:rPr>
              <a:t>Distance value in (s13, s13):</a:t>
            </a:r>
            <a:endParaRPr lang="zh-CN" altLang="en-US" dirty="0">
              <a:ea typeface="等线"/>
              <a:cs typeface="Calibri"/>
            </a:endParaRPr>
          </a:p>
          <a:p>
            <a:pPr lvl="1"/>
            <a:r>
              <a:rPr lang="zh-CN" altLang="en-US">
                <a:ea typeface="等线"/>
                <a:cs typeface="Calibri"/>
              </a:rPr>
              <a:t>Yes: 0.028</a:t>
            </a:r>
            <a:endParaRPr lang="en-US" altLang="zh-CN">
              <a:ea typeface="等线"/>
              <a:cs typeface="Calibri"/>
            </a:endParaRPr>
          </a:p>
          <a:p>
            <a:pPr lvl="1"/>
            <a:r>
              <a:rPr lang="ja" altLang="en-US">
                <a:ea typeface="+mn-lt"/>
                <a:cs typeface="+mn-lt"/>
              </a:rPr>
              <a:t>ごめんなさい: </a:t>
            </a:r>
            <a:r>
              <a:rPr lang="ja">
                <a:ea typeface="+mn-lt"/>
                <a:cs typeface="+mn-lt"/>
              </a:rPr>
              <a:t>0.0362</a:t>
            </a:r>
            <a:endParaRPr lang="zh-CN">
              <a:ea typeface="等线"/>
              <a:cs typeface="Calibri"/>
            </a:endParaRPr>
          </a:p>
          <a:p>
            <a:pPr lvl="1"/>
            <a:r>
              <a:rPr lang="zh-CN" altLang="en-US">
                <a:ea typeface="等线"/>
                <a:cs typeface="Calibri"/>
              </a:rPr>
              <a:t>為什麼: </a:t>
            </a:r>
            <a:r>
              <a:rPr lang="zh-CN">
                <a:ea typeface="+mn-lt"/>
                <a:cs typeface="+mn-lt"/>
              </a:rPr>
              <a:t>0.0289</a:t>
            </a:r>
            <a:endParaRPr lang="zh-CN">
              <a:ea typeface="等线"/>
              <a:cs typeface="Calibri"/>
            </a:endParaRPr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268FD756-0FC8-4C1B-8BE6-E481A10E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584"/>
            <a:ext cx="12192000" cy="37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Ablation Study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A23D8253-D5FC-489B-97D0-AF1C14680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548231"/>
            <a:ext cx="12192000" cy="3304550"/>
          </a:xfrm>
        </p:spPr>
      </p:pic>
    </p:spTree>
    <p:extLst>
      <p:ext uri="{BB962C8B-B14F-4D97-AF65-F5344CB8AC3E}">
        <p14:creationId xmlns:p14="http://schemas.microsoft.com/office/powerpoint/2010/main" val="127348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D04E-A0A9-4752-8786-83AA4506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E3EA-0508-43F1-A1D0-FFDDADCD3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this project, we explored the concurrent use of Digital Signal Processing and pattern recognition in identifying the user of a given voice sample. </a:t>
            </a:r>
          </a:p>
          <a:p>
            <a:r>
              <a:rPr lang="en-US" dirty="0"/>
              <a:t>Among an ample number of methods, we utilize the use of a simple and very efficient approach of vector quantization and show ideal performance in given datasets. </a:t>
            </a:r>
            <a:endParaRPr lang="en-US" dirty="0">
              <a:cs typeface="Calibri"/>
            </a:endParaRPr>
          </a:p>
          <a:p>
            <a:r>
              <a:rPr lang="en-US" dirty="0"/>
              <a:t>We see such a method can achieve expected accuracy with no leverage on computation complexity, memory usage, and execution time.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1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9006-849F-4BC7-AE3A-A390D2CA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F1E1-1E0F-42DB-9E59-2FDEB52A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/>
              <a:t>Speaker recognition is the task of identifying the narrator of a voice segment using characteristics of voices.</a:t>
            </a:r>
          </a:p>
          <a:p>
            <a:r>
              <a:rPr lang="en-US" sz="2400"/>
              <a:t>Comes with a pre-stored database of users and their characteristics</a:t>
            </a:r>
          </a:p>
          <a:p>
            <a:r>
              <a:rPr lang="en-US" sz="2400"/>
              <a:t>Once deployed, any voice segment is compared with the database and try to correctly identify the user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42F91AD-2E06-4857-8321-042CB009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-11396" r="-3620" b="11396"/>
          <a:stretch/>
        </p:blipFill>
        <p:spPr>
          <a:xfrm>
            <a:off x="604297" y="4212636"/>
            <a:ext cx="2197129" cy="23729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6F4B4DF-70AA-40FD-839E-6E308D98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t="2492" r="1860" b="65227"/>
          <a:stretch/>
        </p:blipFill>
        <p:spPr>
          <a:xfrm>
            <a:off x="3956973" y="4625284"/>
            <a:ext cx="4694549" cy="1088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E81A1-F741-439C-B908-A586B6DAD58D}"/>
              </a:ext>
            </a:extLst>
          </p:cNvPr>
          <p:cNvSpPr txBox="1"/>
          <p:nvPr/>
        </p:nvSpPr>
        <p:spPr>
          <a:xfrm>
            <a:off x="5003349" y="5736168"/>
            <a:ext cx="8458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?    ?    ?    ?</a:t>
            </a:r>
          </a:p>
          <a:p>
            <a:endParaRPr lang="en-US" sz="4000"/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087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7B21-1E5C-4639-8C87-0A435EA8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Reference</a:t>
            </a:r>
            <a:br>
              <a:rPr lang="en-US" b="0">
                <a:effectLst/>
              </a:rPr>
            </a:b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D02B-94EF-4178-A3A1-C5609807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[1] Haytham M. Fayek. 2016. Speech Processing for Machine Learning: Filter banks, Mel-Frequency Cepstral Coefficients (MFCCs) and What’s In-Between. https://haythamfayek.com/2016/04/21/speech-processing-for-machine-learning.html </a:t>
            </a:r>
            <a:endParaRPr lang="en-US" b="0">
              <a:effectLst/>
              <a:latin typeface="Arial"/>
              <a:cs typeface="Arial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[2] Y. Linde, A. Buzo, and R. Gray. 1980. An Algorithm for Vector Quantizer Design. IEEE Transactions on Communications 28, 1 (1980), 84–95. https://doi.org/10.1109/ TCOM.1980.1094577 </a:t>
            </a:r>
            <a:endParaRPr lang="en-US" b="0">
              <a:effectLst/>
              <a:latin typeface="Arial"/>
              <a:cs typeface="Arial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[3]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Lindasalwa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Muda, Mumtaj Begam, and Irraivan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Elamvazuthi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. 2010. Voice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Recogni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Algorithms using Mel Frequency Cepstral Coefficient (MFCC) and Dynamic Time Warping (DTW) Techniques.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ArXiv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abs/1003.4083 (2010).</a:t>
            </a:r>
            <a:br>
              <a:rPr lang="en-US" dirty="0"/>
            </a:b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453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551240" cy="900131"/>
          </a:xfrm>
        </p:spPr>
        <p:txBody>
          <a:bodyPr anchor="t"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Evaluation on the Filtered Testing Data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7761FD71-13DD-4B1F-AE50-E44E0C27C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837" y="2177256"/>
            <a:ext cx="7172325" cy="3648075"/>
          </a:xfrm>
        </p:spPr>
      </p:pic>
    </p:spTree>
    <p:extLst>
      <p:ext uri="{BB962C8B-B14F-4D97-AF65-F5344CB8AC3E}">
        <p14:creationId xmlns:p14="http://schemas.microsoft.com/office/powerpoint/2010/main" val="8259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9006-849F-4BC7-AE3A-A390D2CA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F1E1-1E0F-42DB-9E59-2FDEB52A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/>
              <a:t>Speaker recognition is a popular, but challenging task</a:t>
            </a:r>
          </a:p>
          <a:p>
            <a:r>
              <a:rPr lang="en-US" sz="2400"/>
              <a:t>Like our fingerprint we can use voice for authentication purposes. </a:t>
            </a:r>
          </a:p>
          <a:p>
            <a:r>
              <a:rPr lang="en-US" sz="2400"/>
              <a:t>New approaches uses machine learning and deep neural networks ( CNNs ) with copious amount of data.</a:t>
            </a:r>
          </a:p>
          <a:p>
            <a:r>
              <a:rPr lang="en-US" sz="2400"/>
              <a:t>Yet proper DSP tools combined with simple pattern recognition tools can produce very efficient and accurate recognition system.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2319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9006-849F-4BC7-AE3A-A390D2CA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System O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v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ED78F2B-642F-439F-8E2D-C90D7A508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5076"/>
            <a:ext cx="9880893" cy="1372163"/>
          </a:xfrm>
        </p:spPr>
        <p:txBody>
          <a:bodyPr>
            <a:normAutofit/>
          </a:bodyPr>
          <a:lstStyle/>
          <a:p>
            <a:r>
              <a:rPr lang="en-US" sz="2400"/>
              <a:t>Designing a speaker recognition system follows two essential steps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Training phase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Testing phase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3174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9006-849F-4BC7-AE3A-A390D2CA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System O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v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erview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Training Phase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BA030B-C717-417A-9805-A0F1531F451C}"/>
              </a:ext>
            </a:extLst>
          </p:cNvPr>
          <p:cNvSpPr/>
          <p:nvPr/>
        </p:nvSpPr>
        <p:spPr>
          <a:xfrm>
            <a:off x="150829" y="2524186"/>
            <a:ext cx="11821213" cy="349826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59AC446-EFC3-4BA3-89B3-7494A5482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-11396" r="-3620" b="11396"/>
          <a:stretch/>
        </p:blipFill>
        <p:spPr>
          <a:xfrm>
            <a:off x="324602" y="3363471"/>
            <a:ext cx="2197129" cy="23729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2E2D41F-8736-4D63-8216-5AEAE9376732}"/>
              </a:ext>
            </a:extLst>
          </p:cNvPr>
          <p:cNvSpPr/>
          <p:nvPr/>
        </p:nvSpPr>
        <p:spPr>
          <a:xfrm>
            <a:off x="3056892" y="4216663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346BA3-6D19-4C53-9506-FED060431ED5}"/>
              </a:ext>
            </a:extLst>
          </p:cNvPr>
          <p:cNvSpPr/>
          <p:nvPr/>
        </p:nvSpPr>
        <p:spPr>
          <a:xfrm>
            <a:off x="3517200" y="3952111"/>
            <a:ext cx="272375" cy="252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97D39-7D93-4C29-8889-D86D472DD8F3}"/>
              </a:ext>
            </a:extLst>
          </p:cNvPr>
          <p:cNvSpPr/>
          <p:nvPr/>
        </p:nvSpPr>
        <p:spPr>
          <a:xfrm>
            <a:off x="3029696" y="4806773"/>
            <a:ext cx="272375" cy="2529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FF070A-AB26-4F56-B8C5-BF6BC123DAAD}"/>
              </a:ext>
            </a:extLst>
          </p:cNvPr>
          <p:cNvSpPr/>
          <p:nvPr/>
        </p:nvSpPr>
        <p:spPr>
          <a:xfrm>
            <a:off x="3517199" y="4541843"/>
            <a:ext cx="272375" cy="2529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9D79A6-25A1-43D7-B2BD-FAB5D5ADF8A0}"/>
              </a:ext>
            </a:extLst>
          </p:cNvPr>
          <p:cNvSpPr/>
          <p:nvPr/>
        </p:nvSpPr>
        <p:spPr>
          <a:xfrm>
            <a:off x="3029695" y="5283463"/>
            <a:ext cx="272375" cy="2529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5B5D46-9298-41ED-9777-2E5EEF1C451D}"/>
              </a:ext>
            </a:extLst>
          </p:cNvPr>
          <p:cNvSpPr/>
          <p:nvPr/>
        </p:nvSpPr>
        <p:spPr>
          <a:xfrm>
            <a:off x="3513991" y="5157003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44123E-4EC1-4DFC-ACAB-F2A989289862}"/>
              </a:ext>
            </a:extLst>
          </p:cNvPr>
          <p:cNvSpPr/>
          <p:nvPr/>
        </p:nvSpPr>
        <p:spPr>
          <a:xfrm>
            <a:off x="3469462" y="5709858"/>
            <a:ext cx="272375" cy="252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9DD0C3-9653-4D83-8714-D2631F5730C9}"/>
              </a:ext>
            </a:extLst>
          </p:cNvPr>
          <p:cNvSpPr/>
          <p:nvPr/>
        </p:nvSpPr>
        <p:spPr>
          <a:xfrm>
            <a:off x="3971292" y="4802226"/>
            <a:ext cx="272375" cy="252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DEFDD7EB-A519-4939-A808-1B375E05B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t="2492" r="1860" b="65227"/>
          <a:stretch/>
        </p:blipFill>
        <p:spPr>
          <a:xfrm>
            <a:off x="6889423" y="2785653"/>
            <a:ext cx="4694549" cy="1088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B7D5EC-8ECD-4A1C-9141-2D912B5AAFDF}"/>
              </a:ext>
            </a:extLst>
          </p:cNvPr>
          <p:cNvSpPr txBox="1"/>
          <p:nvPr/>
        </p:nvSpPr>
        <p:spPr>
          <a:xfrm>
            <a:off x="6974264" y="2524787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A1AF6-5D91-4EEA-9D2C-ABD3F479B20E}"/>
              </a:ext>
            </a:extLst>
          </p:cNvPr>
          <p:cNvSpPr txBox="1"/>
          <p:nvPr/>
        </p:nvSpPr>
        <p:spPr>
          <a:xfrm>
            <a:off x="8199749" y="2524186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68113-D049-4B35-B570-4A864FA21810}"/>
              </a:ext>
            </a:extLst>
          </p:cNvPr>
          <p:cNvSpPr txBox="1"/>
          <p:nvPr/>
        </p:nvSpPr>
        <p:spPr>
          <a:xfrm>
            <a:off x="10730845" y="2540142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User-N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CE9C4-30B7-4166-A963-F6350A879500}"/>
              </a:ext>
            </a:extLst>
          </p:cNvPr>
          <p:cNvSpPr txBox="1"/>
          <p:nvPr/>
        </p:nvSpPr>
        <p:spPr>
          <a:xfrm>
            <a:off x="9425234" y="2532164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69BD20-518B-4328-8207-86F2A9C55A1F}"/>
              </a:ext>
            </a:extLst>
          </p:cNvPr>
          <p:cNvSpPr/>
          <p:nvPr/>
        </p:nvSpPr>
        <p:spPr>
          <a:xfrm>
            <a:off x="10198232" y="324557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5ED1EE-A1BC-4F0E-9867-9825FC37DDBF}"/>
              </a:ext>
            </a:extLst>
          </p:cNvPr>
          <p:cNvSpPr/>
          <p:nvPr/>
        </p:nvSpPr>
        <p:spPr>
          <a:xfrm>
            <a:off x="10412691" y="324557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46DBEE-CD0F-4C6E-8F02-2E07B2DEDF44}"/>
              </a:ext>
            </a:extLst>
          </p:cNvPr>
          <p:cNvSpPr/>
          <p:nvPr/>
        </p:nvSpPr>
        <p:spPr>
          <a:xfrm>
            <a:off x="10625578" y="324557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3F26D3-698B-4284-A689-0D46ED8C4B46}"/>
              </a:ext>
            </a:extLst>
          </p:cNvPr>
          <p:cNvGrpSpPr/>
          <p:nvPr/>
        </p:nvGrpSpPr>
        <p:grpSpPr>
          <a:xfrm>
            <a:off x="8199749" y="3972227"/>
            <a:ext cx="700726" cy="1636152"/>
            <a:chOff x="6956981" y="1544793"/>
            <a:chExt cx="700726" cy="163615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1D2E402-B3C6-4AB8-A91A-DA896F0492FB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4E3B5F8-914B-4780-8C9A-E8807F74C223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5E5553-EAE5-4FD2-82C4-9FA4E6C69A5D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676EDF-B186-4E5D-AD9E-DFBDD1D684BB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6F8EAB5-0AF5-40B2-A5B4-6969AB1B6789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6D8013A-F0D7-413C-A09D-B7818E4E9318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2620A4-A38D-48D4-B615-A2A11F60C714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EDD3353-AA97-4B3D-873E-89F83548F873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1D93D67-BD28-4FD7-ADB8-3A06F870C923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1952A9C-0BE8-42F1-B183-A28767C879F2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BF17CE4-455D-4D0D-8643-AC6F6531B190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2186F8C-A54D-4952-BA2F-7A902157ABE1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90ABE6-AAB6-42FB-9C39-E27E5B948189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0ED82A5-652A-47FA-A67D-A644F42D7B5D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913988D-3CEC-43B8-948B-AFE608D3F7F3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332226-D5C6-43E5-9D83-45446826BC1E}"/>
              </a:ext>
            </a:extLst>
          </p:cNvPr>
          <p:cNvGrpSpPr/>
          <p:nvPr/>
        </p:nvGrpSpPr>
        <p:grpSpPr>
          <a:xfrm>
            <a:off x="7096527" y="3920346"/>
            <a:ext cx="700726" cy="1636152"/>
            <a:chOff x="6956981" y="1544793"/>
            <a:chExt cx="700726" cy="163615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BCE0777-CB1A-4982-B83F-FE8DEE9A90CD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E2A288A-BD72-4946-B6BB-9191C1BE9D6E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6060489-66D1-4B52-97AA-A5AC08B501AC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73BF911-C014-43D3-BFD0-61D2C302EC7C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556153-0DE4-4F46-B7FD-258C9FABA25D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9DB20A-6DA5-4F31-90D3-AE935318F7C0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C68FA-E115-433D-873D-F362EE1EA701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DC56672-87A5-468B-8593-ACA15255639A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F20E501-86A9-46D8-9CCB-293024419E20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E9F3B83-FF5A-46CD-A385-D0B2D95A082C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0865FC-2F23-4264-8452-D3CBFE49BE58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4129BA6-BD2E-4D3F-933F-11941DCF3DEB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D66E19D-1B95-4920-9CD2-D9C308934657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9A65AFC-EE4D-4607-B042-5EDD23EE01BB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7F3C05F-5453-49EC-8FC4-208FC78F018F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749C7F-5509-4C07-8D16-96F13D22A736}"/>
              </a:ext>
            </a:extLst>
          </p:cNvPr>
          <p:cNvGrpSpPr/>
          <p:nvPr/>
        </p:nvGrpSpPr>
        <p:grpSpPr>
          <a:xfrm>
            <a:off x="10828424" y="3996802"/>
            <a:ext cx="700726" cy="1636152"/>
            <a:chOff x="6956981" y="1544793"/>
            <a:chExt cx="700726" cy="163615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C0DE23-1F8A-49B6-9180-8043F0BC8BAB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5723EDA-DB7D-46CA-9D10-F27A1D954A71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5FDC6A7-B70A-4151-84C3-CC565107A735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5FCCF3-4CA9-4AA3-810A-CFC46348438C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9CF611-8371-4BDB-916A-630A523C4262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4FE6A5-24A1-4E76-971D-62528F851FB2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B9C1BA-B6DE-4981-BB9A-E26D76CAB8F1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872EC28-2C78-4FA8-9419-14240F8EDB7A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892D09-4F3F-45D4-B823-C93BFA9CCC28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73D7B85-F983-4175-A585-27521DFFC299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85EBCE2-2DB6-4BE4-8899-D3EFDB1CB56C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4DFE0A-1A84-4715-947A-BDFBC0580978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EC27649-F44D-4E47-81EE-D2B03BAC72A5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A777523-F9B4-4DBF-B6BF-4B17685F059C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9ED20F3-7E0C-4191-BE12-B0E1B15678CA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B67C5B-6E55-49A2-84FA-E4FEC5FE2746}"/>
              </a:ext>
            </a:extLst>
          </p:cNvPr>
          <p:cNvGrpSpPr/>
          <p:nvPr/>
        </p:nvGrpSpPr>
        <p:grpSpPr>
          <a:xfrm>
            <a:off x="9514086" y="3937952"/>
            <a:ext cx="700726" cy="1636152"/>
            <a:chOff x="6956981" y="1544793"/>
            <a:chExt cx="700726" cy="163615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4BA575-DBC0-45C7-BA03-743BEFD11F7E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3F55A5-3685-4553-8869-AC9F5E23C935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F536E3C-18D1-45EA-BBDB-70FF55EFEB4A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76FC4FC-3E34-486C-A587-01C98CD21C54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213746-2891-4C2F-8B2D-51C5EB422D36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1D0411-0F02-4C15-90B3-1058EAA1D261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FB81AA-7D0D-4CF4-8900-268F38C569B3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C040702-F224-4D7B-9642-4FD3BC2FE72C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AEF925-F511-431A-A56D-1BA4C257D2DA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FE70CF7-18ED-40FE-B437-102070DCBC49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CC660F-1490-4B1A-A917-96F05D67FBE3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07E4FDD-AFDB-4DD9-820A-6E02B66C8FED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C456FA2-84D7-4AAA-BC4B-C128CE22B591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11800AB-D221-4731-97B9-2A0F9BD19BF3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7D3B7D-36E1-4982-8F59-F93F199EDF6E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EAF5033-4DDE-4653-B963-1E457C6E45E1}"/>
              </a:ext>
            </a:extLst>
          </p:cNvPr>
          <p:cNvSpPr/>
          <p:nvPr/>
        </p:nvSpPr>
        <p:spPr>
          <a:xfrm>
            <a:off x="10238879" y="464389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5898EB-449F-4185-8612-3A2E3F8EE2D8}"/>
              </a:ext>
            </a:extLst>
          </p:cNvPr>
          <p:cNvSpPr/>
          <p:nvPr/>
        </p:nvSpPr>
        <p:spPr>
          <a:xfrm>
            <a:off x="10453338" y="464389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F03D3F-E832-45FF-9639-E45523BB0E92}"/>
              </a:ext>
            </a:extLst>
          </p:cNvPr>
          <p:cNvSpPr/>
          <p:nvPr/>
        </p:nvSpPr>
        <p:spPr>
          <a:xfrm>
            <a:off x="10666225" y="464389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apezoid 96">
            <a:extLst>
              <a:ext uri="{FF2B5EF4-FFF2-40B4-BE49-F238E27FC236}">
                <a16:creationId xmlns:a16="http://schemas.microsoft.com/office/drawing/2014/main" id="{C31F406B-E74B-437C-A4BA-62DA0E36297F}"/>
              </a:ext>
            </a:extLst>
          </p:cNvPr>
          <p:cNvSpPr/>
          <p:nvPr/>
        </p:nvSpPr>
        <p:spPr>
          <a:xfrm rot="5400000">
            <a:off x="4863960" y="4271357"/>
            <a:ext cx="1139870" cy="1184622"/>
          </a:xfrm>
          <a:prstGeom prst="trapezoi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24E181-4E2A-421D-BF63-351EDE9E0943}"/>
              </a:ext>
            </a:extLst>
          </p:cNvPr>
          <p:cNvSpPr txBox="1"/>
          <p:nvPr/>
        </p:nvSpPr>
        <p:spPr>
          <a:xfrm>
            <a:off x="4826628" y="4531555"/>
            <a:ext cx="135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Codebook generation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D6F8FF88-DEDD-4812-9154-B19DF4F086B9}"/>
              </a:ext>
            </a:extLst>
          </p:cNvPr>
          <p:cNvCxnSpPr>
            <a:stCxn id="13" idx="6"/>
          </p:cNvCxnSpPr>
          <p:nvPr/>
        </p:nvCxnSpPr>
        <p:spPr>
          <a:xfrm>
            <a:off x="3789575" y="4078571"/>
            <a:ext cx="1037053" cy="3521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ACDA11A8-6720-4C21-B008-CD57E6B4A1A7}"/>
              </a:ext>
            </a:extLst>
          </p:cNvPr>
          <p:cNvCxnSpPr/>
          <p:nvPr/>
        </p:nvCxnSpPr>
        <p:spPr>
          <a:xfrm flipV="1">
            <a:off x="3821557" y="5363828"/>
            <a:ext cx="920543" cy="47248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A98A105-FCB6-4D3D-AF2D-069A5D020B69}"/>
              </a:ext>
            </a:extLst>
          </p:cNvPr>
          <p:cNvSpPr txBox="1"/>
          <p:nvPr/>
        </p:nvSpPr>
        <p:spPr>
          <a:xfrm>
            <a:off x="3104026" y="3263833"/>
            <a:ext cx="157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extraction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7E82884-122C-4CAC-B35E-5F05FA7C417D}"/>
              </a:ext>
            </a:extLst>
          </p:cNvPr>
          <p:cNvSpPr txBox="1"/>
          <p:nvPr/>
        </p:nvSpPr>
        <p:spPr>
          <a:xfrm>
            <a:off x="361525" y="3308803"/>
            <a:ext cx="13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Input signal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11BD5A23-7F79-4DD8-BB1C-4FFCCE9598A4}"/>
              </a:ext>
            </a:extLst>
          </p:cNvPr>
          <p:cNvSpPr/>
          <p:nvPr/>
        </p:nvSpPr>
        <p:spPr>
          <a:xfrm>
            <a:off x="6184088" y="4702321"/>
            <a:ext cx="561478" cy="186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B1780A0-0D57-4CB5-8B18-C8BD7B95F729}"/>
              </a:ext>
            </a:extLst>
          </p:cNvPr>
          <p:cNvSpPr txBox="1"/>
          <p:nvPr/>
        </p:nvSpPr>
        <p:spPr>
          <a:xfrm>
            <a:off x="4581626" y="2609423"/>
            <a:ext cx="1998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Training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000F5C3F-70E6-4296-8CF2-CA16533FED4E}"/>
              </a:ext>
            </a:extLst>
          </p:cNvPr>
          <p:cNvSpPr/>
          <p:nvPr/>
        </p:nvSpPr>
        <p:spPr>
          <a:xfrm>
            <a:off x="2521248" y="4958943"/>
            <a:ext cx="269922" cy="143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E381AF-6236-4697-955F-A7C0C0E6DCA8}"/>
              </a:ext>
            </a:extLst>
          </p:cNvPr>
          <p:cNvSpPr txBox="1"/>
          <p:nvPr/>
        </p:nvSpPr>
        <p:spPr>
          <a:xfrm>
            <a:off x="6903124" y="5596968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67E1A1-6D66-4FB1-8DE1-041ED9ABC294}"/>
              </a:ext>
            </a:extLst>
          </p:cNvPr>
          <p:cNvSpPr txBox="1"/>
          <p:nvPr/>
        </p:nvSpPr>
        <p:spPr>
          <a:xfrm>
            <a:off x="8073592" y="5588465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9AA2BCC-CB77-4B14-90C5-CD3F321E98A8}"/>
              </a:ext>
            </a:extLst>
          </p:cNvPr>
          <p:cNvSpPr txBox="1"/>
          <p:nvPr/>
        </p:nvSpPr>
        <p:spPr>
          <a:xfrm>
            <a:off x="9420364" y="5590823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A27117-3475-45FA-A81E-D877BF08F5DF}"/>
              </a:ext>
            </a:extLst>
          </p:cNvPr>
          <p:cNvSpPr txBox="1"/>
          <p:nvPr/>
        </p:nvSpPr>
        <p:spPr>
          <a:xfrm>
            <a:off x="10603308" y="5602476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Codebook-N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35B0A-5365-4184-BE53-83D9B6A856F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63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97" grpId="0" animBg="1"/>
      <p:bldP spid="98" grpId="0"/>
      <p:bldP spid="101" grpId="0"/>
      <p:bldP spid="102" grpId="0"/>
      <p:bldP spid="103" grpId="0" animBg="1"/>
      <p:bldP spid="104" grpId="0"/>
      <p:bldP spid="105" grpId="0" animBg="1"/>
      <p:bldP spid="106" grpId="0"/>
      <p:bldP spid="107" grpId="0"/>
      <p:bldP spid="108" grpId="0"/>
      <p:bldP spid="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9006-849F-4BC7-AE3A-A390D2CA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System O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v</a:t>
            </a:r>
            <a:r>
              <a:rPr lang="zh-CN" altLang="en-US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erview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Testing Phase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BA030B-C717-417A-9805-A0F1531F451C}"/>
              </a:ext>
            </a:extLst>
          </p:cNvPr>
          <p:cNvSpPr/>
          <p:nvPr/>
        </p:nvSpPr>
        <p:spPr>
          <a:xfrm>
            <a:off x="150829" y="2524186"/>
            <a:ext cx="6516303" cy="349826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59AC446-EFC3-4BA3-89B3-7494A5482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-11396" r="-3620" b="11396"/>
          <a:stretch/>
        </p:blipFill>
        <p:spPr>
          <a:xfrm>
            <a:off x="324602" y="3363471"/>
            <a:ext cx="2197129" cy="23729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2E2D41F-8736-4D63-8216-5AEAE9376732}"/>
              </a:ext>
            </a:extLst>
          </p:cNvPr>
          <p:cNvSpPr/>
          <p:nvPr/>
        </p:nvSpPr>
        <p:spPr>
          <a:xfrm>
            <a:off x="3056892" y="4216663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346BA3-6D19-4C53-9506-FED060431ED5}"/>
              </a:ext>
            </a:extLst>
          </p:cNvPr>
          <p:cNvSpPr/>
          <p:nvPr/>
        </p:nvSpPr>
        <p:spPr>
          <a:xfrm>
            <a:off x="3517200" y="3952111"/>
            <a:ext cx="272375" cy="252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97D39-7D93-4C29-8889-D86D472DD8F3}"/>
              </a:ext>
            </a:extLst>
          </p:cNvPr>
          <p:cNvSpPr/>
          <p:nvPr/>
        </p:nvSpPr>
        <p:spPr>
          <a:xfrm>
            <a:off x="3029696" y="4806773"/>
            <a:ext cx="272375" cy="2529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FF070A-AB26-4F56-B8C5-BF6BC123DAAD}"/>
              </a:ext>
            </a:extLst>
          </p:cNvPr>
          <p:cNvSpPr/>
          <p:nvPr/>
        </p:nvSpPr>
        <p:spPr>
          <a:xfrm>
            <a:off x="3517199" y="4541843"/>
            <a:ext cx="272375" cy="2529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9D79A6-25A1-43D7-B2BD-FAB5D5ADF8A0}"/>
              </a:ext>
            </a:extLst>
          </p:cNvPr>
          <p:cNvSpPr/>
          <p:nvPr/>
        </p:nvSpPr>
        <p:spPr>
          <a:xfrm>
            <a:off x="3029695" y="5283463"/>
            <a:ext cx="272375" cy="2529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5B5D46-9298-41ED-9777-2E5EEF1C451D}"/>
              </a:ext>
            </a:extLst>
          </p:cNvPr>
          <p:cNvSpPr/>
          <p:nvPr/>
        </p:nvSpPr>
        <p:spPr>
          <a:xfrm>
            <a:off x="3513991" y="5157003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44123E-4EC1-4DFC-ACAB-F2A989289862}"/>
              </a:ext>
            </a:extLst>
          </p:cNvPr>
          <p:cNvSpPr/>
          <p:nvPr/>
        </p:nvSpPr>
        <p:spPr>
          <a:xfrm>
            <a:off x="3469462" y="5709858"/>
            <a:ext cx="272375" cy="252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9DD0C3-9653-4D83-8714-D2631F5730C9}"/>
              </a:ext>
            </a:extLst>
          </p:cNvPr>
          <p:cNvSpPr/>
          <p:nvPr/>
        </p:nvSpPr>
        <p:spPr>
          <a:xfrm>
            <a:off x="3971292" y="4802226"/>
            <a:ext cx="272375" cy="252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98A105-FCB6-4D3D-AF2D-069A5D020B69}"/>
              </a:ext>
            </a:extLst>
          </p:cNvPr>
          <p:cNvSpPr txBox="1"/>
          <p:nvPr/>
        </p:nvSpPr>
        <p:spPr>
          <a:xfrm>
            <a:off x="3104026" y="3263833"/>
            <a:ext cx="157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7E82884-122C-4CAC-B35E-5F05FA7C417D}"/>
              </a:ext>
            </a:extLst>
          </p:cNvPr>
          <p:cNvSpPr txBox="1"/>
          <p:nvPr/>
        </p:nvSpPr>
        <p:spPr>
          <a:xfrm>
            <a:off x="361525" y="3308803"/>
            <a:ext cx="13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signal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B1780A0-0D57-4CB5-8B18-C8BD7B95F729}"/>
              </a:ext>
            </a:extLst>
          </p:cNvPr>
          <p:cNvSpPr txBox="1"/>
          <p:nvPr/>
        </p:nvSpPr>
        <p:spPr>
          <a:xfrm>
            <a:off x="4581626" y="2609423"/>
            <a:ext cx="1998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000F5C3F-70E6-4296-8CF2-CA16533FED4E}"/>
              </a:ext>
            </a:extLst>
          </p:cNvPr>
          <p:cNvSpPr/>
          <p:nvPr/>
        </p:nvSpPr>
        <p:spPr>
          <a:xfrm>
            <a:off x="2521248" y="4958943"/>
            <a:ext cx="269922" cy="143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05E98A-5B45-4217-B77C-8104BA467BDF}"/>
              </a:ext>
            </a:extLst>
          </p:cNvPr>
          <p:cNvSpPr/>
          <p:nvPr/>
        </p:nvSpPr>
        <p:spPr>
          <a:xfrm>
            <a:off x="7708036" y="5617450"/>
            <a:ext cx="3692306" cy="41002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A6FFE09-8EFA-44AE-91F9-312610AE88EF}"/>
              </a:ext>
            </a:extLst>
          </p:cNvPr>
          <p:cNvSpPr/>
          <p:nvPr/>
        </p:nvSpPr>
        <p:spPr>
          <a:xfrm rot="13291976">
            <a:off x="7818475" y="5729577"/>
            <a:ext cx="272375" cy="2529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AE5C0A0-9E98-4D25-8969-DD7782621D1D}"/>
              </a:ext>
            </a:extLst>
          </p:cNvPr>
          <p:cNvSpPr/>
          <p:nvPr/>
        </p:nvSpPr>
        <p:spPr>
          <a:xfrm rot="13291976">
            <a:off x="8266261" y="5722811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639B6E6-33AE-49EC-947E-ACD9E9A5839C}"/>
              </a:ext>
            </a:extLst>
          </p:cNvPr>
          <p:cNvSpPr/>
          <p:nvPr/>
        </p:nvSpPr>
        <p:spPr>
          <a:xfrm rot="13291976">
            <a:off x="8738641" y="5711772"/>
            <a:ext cx="272375" cy="252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91124AD-CB00-426F-853C-9D095C5ED872}"/>
              </a:ext>
            </a:extLst>
          </p:cNvPr>
          <p:cNvSpPr/>
          <p:nvPr/>
        </p:nvSpPr>
        <p:spPr>
          <a:xfrm rot="13291976">
            <a:off x="9186427" y="5705006"/>
            <a:ext cx="272375" cy="2529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14BC6C-2BCB-4CB6-8B54-AFD0875BAF23}"/>
              </a:ext>
            </a:extLst>
          </p:cNvPr>
          <p:cNvSpPr/>
          <p:nvPr/>
        </p:nvSpPr>
        <p:spPr>
          <a:xfrm rot="13291976">
            <a:off x="9660625" y="5722633"/>
            <a:ext cx="272375" cy="2529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81F71EC-9F8D-4F3C-9E9C-2774E56E4DD7}"/>
              </a:ext>
            </a:extLst>
          </p:cNvPr>
          <p:cNvSpPr/>
          <p:nvPr/>
        </p:nvSpPr>
        <p:spPr>
          <a:xfrm rot="13291976">
            <a:off x="10108411" y="5715867"/>
            <a:ext cx="272375" cy="2529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5A1DA8-4A15-41C7-ABEA-D7D6F19D793A}"/>
              </a:ext>
            </a:extLst>
          </p:cNvPr>
          <p:cNvSpPr/>
          <p:nvPr/>
        </p:nvSpPr>
        <p:spPr>
          <a:xfrm rot="13291976">
            <a:off x="10570680" y="5696437"/>
            <a:ext cx="272375" cy="25291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5B8B3F3-66BD-463A-B0FB-1D23BA52EFCF}"/>
              </a:ext>
            </a:extLst>
          </p:cNvPr>
          <p:cNvSpPr/>
          <p:nvPr/>
        </p:nvSpPr>
        <p:spPr>
          <a:xfrm rot="13291976">
            <a:off x="11018466" y="5689671"/>
            <a:ext cx="272375" cy="2529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15C2B02-A58E-4877-BBA5-0678A0B00B08}"/>
              </a:ext>
            </a:extLst>
          </p:cNvPr>
          <p:cNvSpPr txBox="1"/>
          <p:nvPr/>
        </p:nvSpPr>
        <p:spPr>
          <a:xfrm>
            <a:off x="8908225" y="6223195"/>
            <a:ext cx="148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User ID?</a:t>
            </a:r>
          </a:p>
        </p:txBody>
      </p:sp>
      <p:pic>
        <p:nvPicPr>
          <p:cNvPr id="121" name="Picture 120" descr="Chart&#10;&#10;Description automatically generated">
            <a:extLst>
              <a:ext uri="{FF2B5EF4-FFF2-40B4-BE49-F238E27FC236}">
                <a16:creationId xmlns:a16="http://schemas.microsoft.com/office/drawing/2014/main" id="{68833455-DF50-4943-8C50-2981013CF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t="2492" r="1860" b="65227"/>
          <a:stretch/>
        </p:blipFill>
        <p:spPr>
          <a:xfrm>
            <a:off x="7201973" y="1987663"/>
            <a:ext cx="4694549" cy="108815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410CCA4A-038B-434E-A930-AEDBBC5FAAA1}"/>
              </a:ext>
            </a:extLst>
          </p:cNvPr>
          <p:cNvSpPr txBox="1"/>
          <p:nvPr/>
        </p:nvSpPr>
        <p:spPr>
          <a:xfrm>
            <a:off x="7286814" y="1726797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0FDEF0-B0F0-400B-98B3-489802484967}"/>
              </a:ext>
            </a:extLst>
          </p:cNvPr>
          <p:cNvSpPr txBox="1"/>
          <p:nvPr/>
        </p:nvSpPr>
        <p:spPr>
          <a:xfrm>
            <a:off x="8512299" y="1726196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D3310F-9412-4F6E-960C-EF55012F1DDE}"/>
              </a:ext>
            </a:extLst>
          </p:cNvPr>
          <p:cNvSpPr txBox="1"/>
          <p:nvPr/>
        </p:nvSpPr>
        <p:spPr>
          <a:xfrm>
            <a:off x="11043395" y="1742152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User-N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6710C24-7E5F-4B34-8034-28F393713029}"/>
              </a:ext>
            </a:extLst>
          </p:cNvPr>
          <p:cNvSpPr txBox="1"/>
          <p:nvPr/>
        </p:nvSpPr>
        <p:spPr>
          <a:xfrm>
            <a:off x="9737784" y="1734174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User3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978C981-B132-4535-933C-E8C423609FC0}"/>
              </a:ext>
            </a:extLst>
          </p:cNvPr>
          <p:cNvSpPr/>
          <p:nvPr/>
        </p:nvSpPr>
        <p:spPr>
          <a:xfrm>
            <a:off x="10510782" y="244758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6A730D-98F6-47BC-B999-430B13D88FE9}"/>
              </a:ext>
            </a:extLst>
          </p:cNvPr>
          <p:cNvSpPr/>
          <p:nvPr/>
        </p:nvSpPr>
        <p:spPr>
          <a:xfrm>
            <a:off x="10725241" y="244758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F27D101-0DA5-4528-BEA4-7F5B32EAFC20}"/>
              </a:ext>
            </a:extLst>
          </p:cNvPr>
          <p:cNvSpPr/>
          <p:nvPr/>
        </p:nvSpPr>
        <p:spPr>
          <a:xfrm>
            <a:off x="10938128" y="2447583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8E047E7-C006-4E09-83A2-1B84D0C7C1F8}"/>
              </a:ext>
            </a:extLst>
          </p:cNvPr>
          <p:cNvGrpSpPr/>
          <p:nvPr/>
        </p:nvGrpSpPr>
        <p:grpSpPr>
          <a:xfrm>
            <a:off x="8512299" y="3174237"/>
            <a:ext cx="700726" cy="1636152"/>
            <a:chOff x="6956981" y="1544793"/>
            <a:chExt cx="700726" cy="1636152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088115C-5B3A-4B66-A401-3EA9EFDE0B75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6C5BEB8-C59A-4247-A047-CD488928E7A2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449B810-89E9-4CF3-BCBA-E83605DEAB43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44933FE-C86B-4064-8549-42254A79902D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BB1AAF7-F4BB-492F-B672-BC0B5F6AB081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46CCCD4-DA6C-41DF-A44D-8ACE01F6267D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C343921-6B02-4FE5-B9B9-400287B0E4DD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C8FEA3E-2344-4BF5-8D34-BEABB24D4FDC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9DA674D-AED1-4873-8B9D-6C1032CB49D5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68EC05E-6FCD-4DF0-886A-BC7CF758C7C9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CD179B3-AC5C-4A53-B4BA-31C094FC6888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AF8AC7E-0817-4962-A313-7A8CA189D755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14F751-D58A-4681-B94C-548C316F7011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3489D94-9B9E-4A84-B89F-E066F4C1A25D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C9580FD-4FA7-4830-8745-23670701FBC8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3153031-AD9A-4873-81DD-2138057641A5}"/>
              </a:ext>
            </a:extLst>
          </p:cNvPr>
          <p:cNvGrpSpPr/>
          <p:nvPr/>
        </p:nvGrpSpPr>
        <p:grpSpPr>
          <a:xfrm>
            <a:off x="7409077" y="3122356"/>
            <a:ext cx="700726" cy="1636152"/>
            <a:chOff x="6956981" y="1544793"/>
            <a:chExt cx="700726" cy="163615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3AFE1A8-2BB6-400D-9F8C-9656CC0BAF5F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09E54DD-9B8C-4535-947F-B66595AD37DF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A66C38E-7DB4-4E80-88B8-2A571137BB76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4939B7-0EFB-44A2-8352-273709A2B78D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4540740-C9D4-48B2-A767-38D1600D11FC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5267C5E-D068-4061-ADD2-554C7B19AA3E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B3C0582-8CB6-4B69-AE4F-41955D643962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49C3D3C-533F-46D2-AC28-E07E6AA9F79F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F152E1D-F7A0-4380-910B-DEF604A98282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04F3FB-9D47-4BED-99BD-6D38441EC6EB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9A6180D-9C17-418F-95A1-1246E73D1D41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AE7107B-47AB-49EF-8EAB-0C7F198DB232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A7483CA-1053-44A5-AA73-87F06BA1D876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810DCB5-9ABC-4BDF-9239-61BFAA7A9ADB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3E0543-E390-4657-92CA-4EB85DE0B797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0FACE78-3679-4125-89B1-82A8BCF03A63}"/>
              </a:ext>
            </a:extLst>
          </p:cNvPr>
          <p:cNvGrpSpPr/>
          <p:nvPr/>
        </p:nvGrpSpPr>
        <p:grpSpPr>
          <a:xfrm>
            <a:off x="11140974" y="3198812"/>
            <a:ext cx="700726" cy="1636152"/>
            <a:chOff x="6956981" y="1544793"/>
            <a:chExt cx="700726" cy="163615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5E88F96-8F2E-4826-888B-06239674AA50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D6E56E9-AC61-4B92-9FE9-882A689E37DD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CAF62FB-E124-434A-BE95-1FDEFBE97CCA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4A21D9D-3737-4C00-B7D0-FA6C7ADE9BDA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5CD2446-4073-43B8-AA31-33DE4EA386F8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8CBA29A-24A0-46D0-B5F3-092AD583DE22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5FE32B7-237B-4EFD-9480-EC3B7185E4DE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FADA292-CA09-4544-9877-1BDB42D4C98C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BCE782E-F842-4C78-8C14-EAA3F55AC87B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81D017F-8CFE-455F-AC2D-7D790E68A597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EF57DA3-4FC4-415F-8907-A40563A84324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C624BFA-A42C-4D88-97C6-9F59A977E4A4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9F67870-0901-451E-A063-7670AEF2CB37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5A120E9-0F39-48AD-A18B-D154BAC4287D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4AB9DCB-5416-430C-B5B7-3951D2D120FF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1FC4F14-F97B-41B4-B2A1-E059D4A8C362}"/>
              </a:ext>
            </a:extLst>
          </p:cNvPr>
          <p:cNvGrpSpPr/>
          <p:nvPr/>
        </p:nvGrpSpPr>
        <p:grpSpPr>
          <a:xfrm>
            <a:off x="9826636" y="3139962"/>
            <a:ext cx="700726" cy="1636152"/>
            <a:chOff x="6956981" y="1544793"/>
            <a:chExt cx="700726" cy="1636152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79F39A5-82EE-43A9-969A-5E5CF377ED6A}"/>
                </a:ext>
              </a:extLst>
            </p:cNvPr>
            <p:cNvSpPr/>
            <p:nvPr/>
          </p:nvSpPr>
          <p:spPr>
            <a:xfrm>
              <a:off x="6956981" y="15447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5621290-5C8B-4331-9828-AB61AF8009CE}"/>
                </a:ext>
              </a:extLst>
            </p:cNvPr>
            <p:cNvSpPr/>
            <p:nvPr/>
          </p:nvSpPr>
          <p:spPr>
            <a:xfrm>
              <a:off x="6981048" y="19038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B6FFF25-4D28-48BC-B3D2-0CC2A781044E}"/>
                </a:ext>
              </a:extLst>
            </p:cNvPr>
            <p:cNvSpPr/>
            <p:nvPr/>
          </p:nvSpPr>
          <p:spPr>
            <a:xfrm>
              <a:off x="6981049" y="1573398"/>
              <a:ext cx="272375" cy="2529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BAB0CCA-28CE-48E8-98FA-41C8C3EB3866}"/>
                </a:ext>
              </a:extLst>
            </p:cNvPr>
            <p:cNvSpPr/>
            <p:nvPr/>
          </p:nvSpPr>
          <p:spPr>
            <a:xfrm>
              <a:off x="7009017" y="2557016"/>
              <a:ext cx="272375" cy="25291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6FDBE-DE51-49D6-9D14-AE37A6DA50E5}"/>
                </a:ext>
              </a:extLst>
            </p:cNvPr>
            <p:cNvSpPr/>
            <p:nvPr/>
          </p:nvSpPr>
          <p:spPr>
            <a:xfrm>
              <a:off x="7008516" y="2228075"/>
              <a:ext cx="272375" cy="25291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C9D03BB-261F-4C32-B424-5E6ED87AD678}"/>
                </a:ext>
              </a:extLst>
            </p:cNvPr>
            <p:cNvSpPr/>
            <p:nvPr/>
          </p:nvSpPr>
          <p:spPr>
            <a:xfrm>
              <a:off x="7109381" y="16971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918BC4A-E4FD-4FBD-B525-F114AAB2CF54}"/>
                </a:ext>
              </a:extLst>
            </p:cNvPr>
            <p:cNvSpPr/>
            <p:nvPr/>
          </p:nvSpPr>
          <p:spPr>
            <a:xfrm>
              <a:off x="7133448" y="2056243"/>
              <a:ext cx="272375" cy="25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8382C8F-26C2-497B-86A3-1AD86E337AAD}"/>
                </a:ext>
              </a:extLst>
            </p:cNvPr>
            <p:cNvSpPr/>
            <p:nvPr/>
          </p:nvSpPr>
          <p:spPr>
            <a:xfrm>
              <a:off x="7133449" y="1725798"/>
              <a:ext cx="272375" cy="2529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687D4C2-DCDC-428C-8DE8-22FBC2BAE6B3}"/>
                </a:ext>
              </a:extLst>
            </p:cNvPr>
            <p:cNvSpPr/>
            <p:nvPr/>
          </p:nvSpPr>
          <p:spPr>
            <a:xfrm>
              <a:off x="7161417" y="2709416"/>
              <a:ext cx="272375" cy="2529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6F40FD9-5C3E-43ED-943A-F5D3FC339017}"/>
                </a:ext>
              </a:extLst>
            </p:cNvPr>
            <p:cNvSpPr/>
            <p:nvPr/>
          </p:nvSpPr>
          <p:spPr>
            <a:xfrm>
              <a:off x="7160916" y="2380475"/>
              <a:ext cx="272375" cy="25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215932C-50BD-4139-A71E-B5FB79636063}"/>
                </a:ext>
              </a:extLst>
            </p:cNvPr>
            <p:cNvSpPr/>
            <p:nvPr/>
          </p:nvSpPr>
          <p:spPr>
            <a:xfrm>
              <a:off x="7261781" y="1849593"/>
              <a:ext cx="395926" cy="133135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A13BBAB-A8D0-4106-A79D-B4EF01B260BB}"/>
                </a:ext>
              </a:extLst>
            </p:cNvPr>
            <p:cNvSpPr/>
            <p:nvPr/>
          </p:nvSpPr>
          <p:spPr>
            <a:xfrm>
              <a:off x="7285848" y="2208643"/>
              <a:ext cx="272375" cy="25291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28B064C-E03F-49A9-A527-11FBEC89A053}"/>
                </a:ext>
              </a:extLst>
            </p:cNvPr>
            <p:cNvSpPr/>
            <p:nvPr/>
          </p:nvSpPr>
          <p:spPr>
            <a:xfrm>
              <a:off x="7285849" y="1878198"/>
              <a:ext cx="272375" cy="2529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8B51F28-EF21-4B90-800E-C0FD3B6A28C0}"/>
                </a:ext>
              </a:extLst>
            </p:cNvPr>
            <p:cNvSpPr/>
            <p:nvPr/>
          </p:nvSpPr>
          <p:spPr>
            <a:xfrm>
              <a:off x="7313817" y="2861816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7DE5327-13AC-44E1-B169-B96ED8721415}"/>
                </a:ext>
              </a:extLst>
            </p:cNvPr>
            <p:cNvSpPr/>
            <p:nvPr/>
          </p:nvSpPr>
          <p:spPr>
            <a:xfrm>
              <a:off x="7313316" y="2532875"/>
              <a:ext cx="272375" cy="2529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3" name="Oval 192">
            <a:extLst>
              <a:ext uri="{FF2B5EF4-FFF2-40B4-BE49-F238E27FC236}">
                <a16:creationId xmlns:a16="http://schemas.microsoft.com/office/drawing/2014/main" id="{104C7A77-F42F-4D13-8C51-1C5218255DEA}"/>
              </a:ext>
            </a:extLst>
          </p:cNvPr>
          <p:cNvSpPr/>
          <p:nvPr/>
        </p:nvSpPr>
        <p:spPr>
          <a:xfrm>
            <a:off x="10551429" y="384590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5A9038C-2CCC-418B-8051-A6EB516F2E9B}"/>
              </a:ext>
            </a:extLst>
          </p:cNvPr>
          <p:cNvSpPr/>
          <p:nvPr/>
        </p:nvSpPr>
        <p:spPr>
          <a:xfrm>
            <a:off x="10765888" y="384590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9930B5C-2E66-45BA-84FE-6FFBA8F580BB}"/>
              </a:ext>
            </a:extLst>
          </p:cNvPr>
          <p:cNvSpPr/>
          <p:nvPr/>
        </p:nvSpPr>
        <p:spPr>
          <a:xfrm>
            <a:off x="10978775" y="3845909"/>
            <a:ext cx="103695" cy="126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6DBD08C-42C2-47C3-AB4B-C9B703F99736}"/>
              </a:ext>
            </a:extLst>
          </p:cNvPr>
          <p:cNvSpPr txBox="1"/>
          <p:nvPr/>
        </p:nvSpPr>
        <p:spPr>
          <a:xfrm>
            <a:off x="7215674" y="4798978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0DCDE1D-F759-4580-A693-F8579B1B664C}"/>
              </a:ext>
            </a:extLst>
          </p:cNvPr>
          <p:cNvSpPr txBox="1"/>
          <p:nvPr/>
        </p:nvSpPr>
        <p:spPr>
          <a:xfrm>
            <a:off x="8386142" y="4790475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Codebook2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0004B00-9741-485C-A942-7BE23F41683E}"/>
              </a:ext>
            </a:extLst>
          </p:cNvPr>
          <p:cNvSpPr txBox="1"/>
          <p:nvPr/>
        </p:nvSpPr>
        <p:spPr>
          <a:xfrm>
            <a:off x="9732914" y="4792833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1FA4854E-97CA-4ABF-B9BE-D679FC4C94D1}"/>
              </a:ext>
            </a:extLst>
          </p:cNvPr>
          <p:cNvSpPr txBox="1"/>
          <p:nvPr/>
        </p:nvSpPr>
        <p:spPr>
          <a:xfrm>
            <a:off x="10915858" y="4804486"/>
            <a:ext cx="138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Codebook-N</a:t>
            </a:r>
          </a:p>
        </p:txBody>
      </p: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197D029B-A968-4D36-84A4-6F9ED8FE0C34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4334908" y="4882303"/>
            <a:ext cx="3373128" cy="9401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EEFC35AE-32AC-4B38-BF42-0A0583B074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79188" y="4404561"/>
            <a:ext cx="916580" cy="17453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C153FBA-DB85-443B-89B9-94D180A8E090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60171" y="4985544"/>
            <a:ext cx="925083" cy="574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A6353679-38AB-4A49-9E7A-5D3F22C484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34736" y="4888181"/>
            <a:ext cx="922725" cy="7719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1EE9E5D7-7D1E-4845-B084-4A2B5B6751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2034" y="4302535"/>
            <a:ext cx="911072" cy="19548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CCDDF755-50C5-464C-A380-25EF28D0EE1B}"/>
              </a:ext>
            </a:extLst>
          </p:cNvPr>
          <p:cNvSpPr txBox="1"/>
          <p:nvPr/>
        </p:nvSpPr>
        <p:spPr>
          <a:xfrm>
            <a:off x="9099987" y="5268421"/>
            <a:ext cx="146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4045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01" grpId="0"/>
      <p:bldP spid="102" grpId="0"/>
      <p:bldP spid="104" grpId="0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2" grpId="0"/>
      <p:bldP spid="123" grpId="0"/>
      <p:bldP spid="124" grpId="0"/>
      <p:bldP spid="125" grpId="0"/>
      <p:bldP spid="126" grpId="0" animBg="1"/>
      <p:bldP spid="127" grpId="0" animBg="1"/>
      <p:bldP spid="128" grpId="0" animBg="1"/>
      <p:bldP spid="193" grpId="0" animBg="1"/>
      <p:bldP spid="194" grpId="0" animBg="1"/>
      <p:bldP spid="195" grpId="0" animBg="1"/>
      <p:bldP spid="196" grpId="0"/>
      <p:bldP spid="197" grpId="0"/>
      <p:bldP spid="198" grpId="0"/>
      <p:bldP spid="199" grpId="0"/>
      <p:bldP spid="2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2CBB7-44C6-48B8-9B94-869A9B6BD3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DSP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Feature Extraction ( MFCC ) 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892302B7-B864-49ED-B230-E1648501B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-11396" r="-3620" b="11396"/>
          <a:stretch/>
        </p:blipFill>
        <p:spPr>
          <a:xfrm>
            <a:off x="30681" y="2573985"/>
            <a:ext cx="1583360" cy="171002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36F644-5695-4618-9689-CFC6F1E32659}"/>
              </a:ext>
            </a:extLst>
          </p:cNvPr>
          <p:cNvSpPr/>
          <p:nvPr/>
        </p:nvSpPr>
        <p:spPr>
          <a:xfrm>
            <a:off x="4522429" y="3200400"/>
            <a:ext cx="1780674" cy="113096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Frame Blocking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C0374C-6AB6-46C2-9456-D29D643C1946}"/>
              </a:ext>
            </a:extLst>
          </p:cNvPr>
          <p:cNvSpPr/>
          <p:nvPr/>
        </p:nvSpPr>
        <p:spPr>
          <a:xfrm>
            <a:off x="7569342" y="3204636"/>
            <a:ext cx="1780674" cy="11309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Windowing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CD1DE7-AC30-4A7B-9CF5-D92AEAF2333C}"/>
              </a:ext>
            </a:extLst>
          </p:cNvPr>
          <p:cNvSpPr/>
          <p:nvPr/>
        </p:nvSpPr>
        <p:spPr>
          <a:xfrm>
            <a:off x="9269778" y="5263119"/>
            <a:ext cx="1780674" cy="11309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Mel-frequency Wrapping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4364EF-2B4A-4401-BE4F-DEF1D668CC40}"/>
              </a:ext>
            </a:extLst>
          </p:cNvPr>
          <p:cNvSpPr/>
          <p:nvPr/>
        </p:nvSpPr>
        <p:spPr>
          <a:xfrm>
            <a:off x="10411326" y="3197154"/>
            <a:ext cx="1780674" cy="11309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FFT and Power Spectrum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418C7A9-DFD4-4D10-948B-45BDA7E8FB54}"/>
              </a:ext>
            </a:extLst>
          </p:cNvPr>
          <p:cNvSpPr/>
          <p:nvPr/>
        </p:nvSpPr>
        <p:spPr>
          <a:xfrm>
            <a:off x="6390425" y="5277947"/>
            <a:ext cx="1780674" cy="113096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Cepstrum</a:t>
            </a:r>
            <a:endParaRPr lang="en-US" sz="2000" b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A48576-3A7F-4959-B74D-100CF0C25D30}"/>
              </a:ext>
            </a:extLst>
          </p:cNvPr>
          <p:cNvSpPr/>
          <p:nvPr/>
        </p:nvSpPr>
        <p:spPr>
          <a:xfrm>
            <a:off x="3792353" y="3681829"/>
            <a:ext cx="589450" cy="1681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854BBAE-E906-4C4F-96CF-CB3F37BF009F}"/>
              </a:ext>
            </a:extLst>
          </p:cNvPr>
          <p:cNvSpPr/>
          <p:nvPr/>
        </p:nvSpPr>
        <p:spPr>
          <a:xfrm>
            <a:off x="6670344" y="3681829"/>
            <a:ext cx="588689" cy="1681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857397A-94D7-4217-B513-23B171A76545}"/>
              </a:ext>
            </a:extLst>
          </p:cNvPr>
          <p:cNvSpPr/>
          <p:nvPr/>
        </p:nvSpPr>
        <p:spPr>
          <a:xfrm>
            <a:off x="9586326" y="3681829"/>
            <a:ext cx="588689" cy="1681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DF01136E-60A5-4516-A5F5-8B7E0E05DEE4}"/>
              </a:ext>
            </a:extLst>
          </p:cNvPr>
          <p:cNvSpPr/>
          <p:nvPr/>
        </p:nvSpPr>
        <p:spPr>
          <a:xfrm rot="16200000" flipH="1">
            <a:off x="10712278" y="4955354"/>
            <a:ext cx="1178769" cy="425027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B4AFE75-61B5-47D9-BAAA-D1D6F801FA9C}"/>
              </a:ext>
            </a:extLst>
          </p:cNvPr>
          <p:cNvSpPr/>
          <p:nvPr/>
        </p:nvSpPr>
        <p:spPr>
          <a:xfrm rot="10800000">
            <a:off x="8353018" y="5776287"/>
            <a:ext cx="842997" cy="2119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7487C-C142-4227-B29B-70B4DE30A720}"/>
              </a:ext>
            </a:extLst>
          </p:cNvPr>
          <p:cNvSpPr txBox="1"/>
          <p:nvPr/>
        </p:nvSpPr>
        <p:spPr>
          <a:xfrm>
            <a:off x="6489397" y="3102675"/>
            <a:ext cx="191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182C40-E907-434C-B293-E1E879D051A3}"/>
              </a:ext>
            </a:extLst>
          </p:cNvPr>
          <p:cNvSpPr txBox="1"/>
          <p:nvPr/>
        </p:nvSpPr>
        <p:spPr>
          <a:xfrm>
            <a:off x="9984230" y="4798535"/>
            <a:ext cx="191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Spectrum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39B7BB-8F4A-436A-9045-CF5A2369E7C5}"/>
              </a:ext>
            </a:extLst>
          </p:cNvPr>
          <p:cNvSpPr txBox="1"/>
          <p:nvPr/>
        </p:nvSpPr>
        <p:spPr>
          <a:xfrm>
            <a:off x="7596885" y="6070920"/>
            <a:ext cx="191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Mel </a:t>
            </a:r>
          </a:p>
          <a:p>
            <a:pPr algn="ctr"/>
            <a:r>
              <a:rPr lang="en-US"/>
              <a:t>spectrum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1F7279-401F-44D7-8E57-B66FAE93B9F5}"/>
              </a:ext>
            </a:extLst>
          </p:cNvPr>
          <p:cNvSpPr txBox="1"/>
          <p:nvPr/>
        </p:nvSpPr>
        <p:spPr>
          <a:xfrm>
            <a:off x="4754819" y="6070920"/>
            <a:ext cx="191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Mel </a:t>
            </a:r>
          </a:p>
          <a:p>
            <a:pPr algn="ctr"/>
            <a:r>
              <a:rPr lang="en-US" err="1"/>
              <a:t>cepstrum</a:t>
            </a:r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4245D2E-7C7E-457C-B870-38A29C23123C}"/>
              </a:ext>
            </a:extLst>
          </p:cNvPr>
          <p:cNvSpPr/>
          <p:nvPr/>
        </p:nvSpPr>
        <p:spPr>
          <a:xfrm rot="10800000">
            <a:off x="5365509" y="5776287"/>
            <a:ext cx="842997" cy="2119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63E086-A29C-4079-A4F8-F71A8401F49F}"/>
              </a:ext>
            </a:extLst>
          </p:cNvPr>
          <p:cNvSpPr/>
          <p:nvPr/>
        </p:nvSpPr>
        <p:spPr>
          <a:xfrm>
            <a:off x="1941366" y="3183556"/>
            <a:ext cx="1780674" cy="1130968"/>
          </a:xfrm>
          <a:prstGeom prst="round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Pre-Emphasis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03802F-5C41-431E-B1D7-6DDE84A7D546}"/>
              </a:ext>
            </a:extLst>
          </p:cNvPr>
          <p:cNvSpPr/>
          <p:nvPr/>
        </p:nvSpPr>
        <p:spPr>
          <a:xfrm>
            <a:off x="3307045" y="5316761"/>
            <a:ext cx="1919568" cy="1130968"/>
          </a:xfrm>
          <a:prstGeom prst="round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Coefficient Normalization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79B8C3F-DF30-4054-BD2A-44BC80E85BB2}"/>
              </a:ext>
            </a:extLst>
          </p:cNvPr>
          <p:cNvSpPr/>
          <p:nvPr/>
        </p:nvSpPr>
        <p:spPr>
          <a:xfrm>
            <a:off x="263368" y="5282892"/>
            <a:ext cx="1780674" cy="11309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Feature Matching 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7434DE5-33EF-4718-BEAC-4377A35C7536}"/>
              </a:ext>
            </a:extLst>
          </p:cNvPr>
          <p:cNvSpPr/>
          <p:nvPr/>
        </p:nvSpPr>
        <p:spPr>
          <a:xfrm rot="10800000">
            <a:off x="2274857" y="5776287"/>
            <a:ext cx="842997" cy="2119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0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A53916-CDA6-44E3-8BA5-7CE29DC8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ea typeface="等线 Light"/>
                <a:cs typeface="Calibri Light" panose="020F0302020204030204"/>
              </a:rPr>
              <a:t>Methodology &gt; </a:t>
            </a:r>
            <a:r>
              <a:rPr lang="en-US" altLang="zh-CN" sz="3200">
                <a:solidFill>
                  <a:schemeClr val="bg1"/>
                </a:solidFill>
                <a:ea typeface="等线 Light"/>
                <a:cs typeface="Calibri Light" panose="020F0302020204030204"/>
              </a:rPr>
              <a:t>DSP </a:t>
            </a:r>
            <a:r>
              <a:rPr lang="en-US" altLang="zh-CN" sz="3000">
                <a:solidFill>
                  <a:schemeClr val="bg1"/>
                </a:solidFill>
                <a:ea typeface="等线 Light"/>
                <a:cs typeface="Calibri Light" panose="020F0302020204030204"/>
              </a:rPr>
              <a:t>&gt; Pre-Emphasis </a:t>
            </a:r>
            <a:endParaRPr lang="zh-CN" altLang="en-US" sz="3000">
              <a:solidFill>
                <a:schemeClr val="bg1"/>
              </a:solidFill>
              <a:ea typeface="等线 Light"/>
              <a:cs typeface="Calibri Light" panose="020F03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6FFB2F-AAF7-49AE-8A88-5727D07C548A}"/>
              </a:ext>
            </a:extLst>
          </p:cNvPr>
          <p:cNvSpPr txBox="1"/>
          <p:nvPr/>
        </p:nvSpPr>
        <p:spPr>
          <a:xfrm>
            <a:off x="1888105" y="3382987"/>
            <a:ext cx="100085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A</a:t>
            </a:r>
            <a:r>
              <a:rPr lang="en-US" sz="2400" b="0" i="0" u="none" strike="noStrike" baseline="0">
                <a:latin typeface="+mj-lt"/>
              </a:rPr>
              <a:t>mplifies the high frequencies of the input signal.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+mj-lt"/>
              </a:rPr>
              <a:t>provides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0" i="0" u="none" strike="noStrike" baseline="0">
                <a:latin typeface="+mj-lt"/>
              </a:rPr>
              <a:t>a good signal-to-noise ratio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0" i="0" u="none" strike="noStrike" baseline="0">
                <a:latin typeface="+mj-lt"/>
              </a:rPr>
              <a:t>stabilizes the numerical calculations of the Fourier Transform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0" i="0" u="none" strike="noStrike" baseline="0">
                <a:latin typeface="+mj-lt"/>
              </a:rPr>
              <a:t>and balances the frequency spectrum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1AE9C8-8A79-4E74-B50E-8CC3FA95AECA}"/>
                  </a:ext>
                </a:extLst>
              </p:cNvPr>
              <p:cNvSpPr txBox="1"/>
              <p:nvPr/>
            </p:nvSpPr>
            <p:spPr>
              <a:xfrm>
                <a:off x="3384224" y="2369236"/>
                <a:ext cx="41195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1AE9C8-8A79-4E74-B50E-8CC3FA95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24" y="2369236"/>
                <a:ext cx="411951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6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31</Slides>
  <Notes>17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Theme</vt:lpstr>
      <vt:lpstr>Speaker Recognition System EEC 201  </vt:lpstr>
      <vt:lpstr>Outline</vt:lpstr>
      <vt:lpstr>Introduction</vt:lpstr>
      <vt:lpstr>Motivation</vt:lpstr>
      <vt:lpstr>Methodology &gt; System Overview</vt:lpstr>
      <vt:lpstr>Methodology &gt; System Overview &gt; Training Phase</vt:lpstr>
      <vt:lpstr>Methodology &gt; System Overview &gt; Testing Phase</vt:lpstr>
      <vt:lpstr>Methodology &gt; DSP &gt; Feature Extraction ( MFCC ) </vt:lpstr>
      <vt:lpstr>Methodology &gt; DSP &gt; Pre-Emphasis </vt:lpstr>
      <vt:lpstr>Methodology &gt; DSP &gt; Frame Blocking and Windowing </vt:lpstr>
      <vt:lpstr>Methodology &gt; DSP &gt; FFT and PSD  </vt:lpstr>
      <vt:lpstr>Methodology &gt; DSP &gt; Mel Frequency Wrapping and Cepstrum 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Feature Matching &gt; LBG Algorithm</vt:lpstr>
      <vt:lpstr>Evaluation on Training Data</vt:lpstr>
      <vt:lpstr>Evaluation on Testing Data</vt:lpstr>
      <vt:lpstr>Evaluation on Introducing New Users</vt:lpstr>
      <vt:lpstr>Evaluation on Different Phrases</vt:lpstr>
      <vt:lpstr>Ablation Study</vt:lpstr>
      <vt:lpstr>Conclusion</vt:lpstr>
      <vt:lpstr>Reference  </vt:lpstr>
      <vt:lpstr>Evaluation on the Filtered Testing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Yasiru Achintha</dc:creator>
  <cp:revision>284</cp:revision>
  <dcterms:created xsi:type="dcterms:W3CDTF">2022-03-06T07:50:43Z</dcterms:created>
  <dcterms:modified xsi:type="dcterms:W3CDTF">2022-03-18T06:36:07Z</dcterms:modified>
</cp:coreProperties>
</file>